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662" r:id="rId3"/>
    <p:sldMasterId id="2147483664" r:id="rId4"/>
  </p:sldMasterIdLst>
  <p:notesMasterIdLst>
    <p:notesMasterId r:id="rId49"/>
  </p:notesMasterIdLst>
  <p:sldIdLst>
    <p:sldId id="14737" r:id="rId5"/>
    <p:sldId id="14738" r:id="rId6"/>
    <p:sldId id="14508" r:id="rId7"/>
    <p:sldId id="14697" r:id="rId8"/>
    <p:sldId id="14679" r:id="rId9"/>
    <p:sldId id="14680" r:id="rId10"/>
    <p:sldId id="14681" r:id="rId11"/>
    <p:sldId id="14699" r:id="rId12"/>
    <p:sldId id="14700" r:id="rId13"/>
    <p:sldId id="14682" r:id="rId14"/>
    <p:sldId id="14701" r:id="rId15"/>
    <p:sldId id="14702" r:id="rId16"/>
    <p:sldId id="14703" r:id="rId17"/>
    <p:sldId id="14704" r:id="rId18"/>
    <p:sldId id="14705" r:id="rId19"/>
    <p:sldId id="14706" r:id="rId20"/>
    <p:sldId id="14683" r:id="rId21"/>
    <p:sldId id="14707" r:id="rId22"/>
    <p:sldId id="14708" r:id="rId23"/>
    <p:sldId id="14709" r:id="rId24"/>
    <p:sldId id="14710" r:id="rId25"/>
    <p:sldId id="14711" r:id="rId26"/>
    <p:sldId id="14712" r:id="rId27"/>
    <p:sldId id="14713" r:id="rId28"/>
    <p:sldId id="14714" r:id="rId29"/>
    <p:sldId id="14715" r:id="rId30"/>
    <p:sldId id="14716" r:id="rId31"/>
    <p:sldId id="14717" r:id="rId32"/>
    <p:sldId id="14718" r:id="rId33"/>
    <p:sldId id="14719" r:id="rId34"/>
    <p:sldId id="14720" r:id="rId35"/>
    <p:sldId id="14721" r:id="rId36"/>
    <p:sldId id="14722" r:id="rId37"/>
    <p:sldId id="14723" r:id="rId38"/>
    <p:sldId id="14724" r:id="rId39"/>
    <p:sldId id="14725" r:id="rId40"/>
    <p:sldId id="14726" r:id="rId41"/>
    <p:sldId id="14684" r:id="rId42"/>
    <p:sldId id="14727" r:id="rId43"/>
    <p:sldId id="14728" r:id="rId44"/>
    <p:sldId id="14729" r:id="rId45"/>
    <p:sldId id="14685" r:id="rId46"/>
    <p:sldId id="14740" r:id="rId47"/>
    <p:sldId id="14739" r:id="rId48"/>
  </p:sldIdLst>
  <p:sldSz cx="9144000" cy="6858000" type="screen4x3"/>
  <p:notesSz cx="6858000" cy="9144000"/>
  <p:embeddedFontLst>
    <p:embeddedFont>
      <p:font typeface="Dirty Ego" pitchFamily="2" charset="0"/>
      <p:regular r:id="rId50"/>
    </p:embeddedFont>
    <p:embeddedFont>
      <p:font typeface="Trubble" pitchFamily="2" charset="0"/>
      <p:regular r:id="rId51"/>
    </p:embeddedFont>
    <p:embeddedFont>
      <p:font typeface="Tandelle" pitchFamily="2" charset="0"/>
      <p:regular r:id="rId52"/>
      <p:bold r:id="rId53"/>
      <p:italic r:id="rId54"/>
      <p:boldItalic r:id="rId55"/>
    </p:embeddedFont>
    <p:embeddedFont>
      <p:font typeface="Teen" pitchFamily="2" charset="0"/>
      <p:regular r:id="rId56"/>
      <p:bold r:id="rId57"/>
      <p:italic r:id="rId58"/>
      <p:boldItalic r:id="rId59"/>
    </p:embeddedFont>
    <p:embeddedFont>
      <p:font typeface="Teen Light" pitchFamily="2" charset="0"/>
      <p:regular r:id="rId60"/>
      <p:italic r:id="rId61"/>
    </p:embeddedFont>
    <p:embeddedFont>
      <p:font typeface="Tempus Sans ITC" pitchFamily="82" charset="0"/>
      <p:regular r:id="rId62"/>
    </p:embeddedFont>
    <p:embeddedFont>
      <p:font typeface="Jenkins v2.0" pitchFamily="2" charset="0"/>
      <p:regular r:id="rId63"/>
    </p:embeddedFont>
  </p:embeddedFontLst>
  <p:custDataLst>
    <p:tags r:id="rId64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5pPr>
    <a:lvl6pPr marL="22860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6pPr>
    <a:lvl7pPr marL="27432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7pPr>
    <a:lvl8pPr marL="32004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8pPr>
    <a:lvl9pPr marL="36576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99"/>
    <a:srgbClr val="99FFCC"/>
    <a:srgbClr val="FFFF99"/>
    <a:srgbClr val="66FFFF"/>
    <a:srgbClr val="BBE0E3"/>
    <a:srgbClr val="FEA144"/>
    <a:srgbClr val="FFFF66"/>
    <a:srgbClr val="CCFFFF"/>
    <a:srgbClr val="FF66CC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70" autoAdjust="0"/>
    <p:restoredTop sz="94101" autoAdjust="0"/>
  </p:normalViewPr>
  <p:slideViewPr>
    <p:cSldViewPr snapToGrid="0">
      <p:cViewPr varScale="1">
        <p:scale>
          <a:sx n="86" d="100"/>
          <a:sy n="86" d="100"/>
        </p:scale>
        <p:origin x="-73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4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font" Target="fonts/font1.fntdata"/><Relationship Id="rId55" Type="http://schemas.openxmlformats.org/officeDocument/2006/relationships/font" Target="fonts/font6.fntdata"/><Relationship Id="rId63" Type="http://schemas.openxmlformats.org/officeDocument/2006/relationships/font" Target="fonts/font14.fntdata"/><Relationship Id="rId68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font" Target="fonts/font4.fntdata"/><Relationship Id="rId58" Type="http://schemas.openxmlformats.org/officeDocument/2006/relationships/font" Target="fonts/font9.fntdata"/><Relationship Id="rId66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notesMaster" Target="notesMasters/notesMaster1.xml"/><Relationship Id="rId57" Type="http://schemas.openxmlformats.org/officeDocument/2006/relationships/font" Target="fonts/font8.fntdata"/><Relationship Id="rId61" Type="http://schemas.openxmlformats.org/officeDocument/2006/relationships/font" Target="fonts/font12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font" Target="fonts/font3.fntdata"/><Relationship Id="rId60" Type="http://schemas.openxmlformats.org/officeDocument/2006/relationships/font" Target="fonts/font11.fntdata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font" Target="fonts/font7.fntdata"/><Relationship Id="rId64" Type="http://schemas.openxmlformats.org/officeDocument/2006/relationships/tags" Target="tags/tag1.xml"/><Relationship Id="rId8" Type="http://schemas.openxmlformats.org/officeDocument/2006/relationships/slide" Target="slides/slide4.xml"/><Relationship Id="rId51" Type="http://schemas.openxmlformats.org/officeDocument/2006/relationships/font" Target="fonts/font2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font" Target="fonts/font10.fntdata"/><Relationship Id="rId67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font" Target="fonts/font5.fntdata"/><Relationship Id="rId62" Type="http://schemas.openxmlformats.org/officeDocument/2006/relationships/font" Target="fonts/font1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65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fld id="{E0EB3348-DC86-4719-9D28-4EC761E610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0351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DD673A-F5FD-4BD3-8DB5-14812BF4A6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6FD5E0-B52A-41B2-8F68-7FF3B1E66A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F4D951-8D69-4FEB-B813-26BAC8B690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CDBB75-8885-45C0-BD4E-C9BA718307D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920C27-276B-4574-87E5-3DCD0763190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A3D20D-9913-43A5-BCB3-620972D33C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D4EA1-4817-4FC7-BBD5-3146F0E3128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86639A-8853-43F7-9980-B63B505633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A3ABBC-BB52-4AE5-8A5A-DCA8EB26F6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AE8013-45C1-497E-BD44-9E59211394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D20B47-F8D5-495C-A854-6539A82AC21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D4EA1-4817-4FC7-BBD5-3146F0E3128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D4EA1-4817-4FC7-BBD5-3146F0E3128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D4EA1-4817-4FC7-BBD5-3146F0E3128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B0884DA0-4777-4982-A29C-10499DBB529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B0884DA0-4777-4982-A29C-10499DBB529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B0884DA0-4777-4982-A29C-10499DBB529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B0884DA0-4777-4982-A29C-10499DBB529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08" y="-4131"/>
            <a:ext cx="9155016" cy="68662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08" y="-4131"/>
            <a:ext cx="9155016" cy="686626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08" y="-4131"/>
            <a:ext cx="9155016" cy="6866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68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121186" y="-840662"/>
            <a:ext cx="8901628" cy="504753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322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WISE</a:t>
            </a:r>
            <a:endParaRPr lang="en-US" sz="32200" b="0" spc="-15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121186" y="3704577"/>
            <a:ext cx="8901628" cy="252992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66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One who shows knowledge and has good judgment</a:t>
            </a:r>
            <a:endParaRPr lang="en-US" sz="660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68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121186" y="-840662"/>
            <a:ext cx="8901628" cy="504753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32200" b="0" spc="-15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FOOL</a:t>
            </a:r>
            <a:endParaRPr lang="en-US" sz="32200" b="0" spc="-150" dirty="0">
              <a:solidFill>
                <a:srgbClr val="92D05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121186" y="3704577"/>
            <a:ext cx="8901628" cy="252992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66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One who is deceived and has bad judgment</a:t>
            </a:r>
            <a:endParaRPr lang="en-US" sz="660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1020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186" y="1017112"/>
            <a:ext cx="8901628" cy="513986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82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There is no such thing</a:t>
            </a:r>
            <a:br>
              <a:rPr lang="en-US" sz="82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</a:br>
            <a:r>
              <a:rPr lang="en-US" sz="82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as a WISE FOOL or a FOOLISH WISE MAN</a:t>
            </a:r>
            <a:endParaRPr lang="en-US" sz="82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78500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186" y="1665441"/>
            <a:ext cx="8901628" cy="352711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86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AIN’T HAPPENING!</a:t>
            </a:r>
            <a:endParaRPr lang="en-US" sz="186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1155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186" y="2321005"/>
            <a:ext cx="8901628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i="1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It’s one or the other...</a:t>
            </a:r>
            <a:endParaRPr lang="en-US" sz="13800" b="0" i="1" dirty="0">
              <a:solidFill>
                <a:schemeClr val="bg1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811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186" y="1851645"/>
            <a:ext cx="8901628" cy="315471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9900" b="0" i="1" dirty="0" smtClean="0">
                <a:solidFill>
                  <a:srgbClr val="FFC000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So...</a:t>
            </a:r>
            <a:endParaRPr lang="en-US" sz="19900" b="0" i="1" dirty="0">
              <a:solidFill>
                <a:srgbClr val="FFC000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9352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186" y="932979"/>
            <a:ext cx="8901628" cy="526297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05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Lets Look At Scriptures In</a:t>
            </a:r>
            <a:br>
              <a:rPr lang="en-US" sz="105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</a:br>
            <a:r>
              <a:rPr lang="en-US" sz="105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The Book Of Proverbs, That Mention </a:t>
            </a:r>
            <a:r>
              <a:rPr lang="en-US" sz="10500" i="1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Both The </a:t>
            </a:r>
            <a:r>
              <a:rPr lang="en-US" sz="10500" i="1" dirty="0" smtClean="0">
                <a:solidFill>
                  <a:srgbClr val="99FF99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WISE</a:t>
            </a:r>
            <a:r>
              <a:rPr lang="en-US" sz="10500" i="1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 And The </a:t>
            </a:r>
            <a:r>
              <a:rPr lang="en-US" sz="10500" i="1" dirty="0" smtClean="0">
                <a:solidFill>
                  <a:srgbClr val="99FF99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FOOL</a:t>
            </a:r>
            <a:r>
              <a:rPr lang="en-US" sz="10500" i="1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...</a:t>
            </a:r>
            <a:endParaRPr lang="en-US" sz="10500" b="0" i="1" dirty="0">
              <a:solidFill>
                <a:schemeClr val="bg1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57404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280155"/>
            <a:ext cx="9144000" cy="126188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76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THE MINDSET OF THE WISE &amp; THE FOOL</a:t>
            </a:r>
            <a:endParaRPr lang="en-US" sz="76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1" y="104499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067759" y="104499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-38559" y="377605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WISE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5023175" y="365032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FOOL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9550" y="4765138"/>
            <a:ext cx="8724901" cy="209286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63979" y="4765119"/>
            <a:ext cx="8616043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1:7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 fear of the LORD is the beginning of knowledge: but fools despise wisdom and instruction.</a:t>
            </a: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0" y="2097152"/>
            <a:ext cx="4076241" cy="130356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54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>Accepts Instruction</a:t>
            </a: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 Light" pitchFamily="2" charset="0"/>
            </a:endParaRPr>
          </a:p>
        </p:txBody>
      </p:sp>
      <p:sp>
        <p:nvSpPr>
          <p:cNvPr id="11" name="Text Box 1026"/>
          <p:cNvSpPr txBox="1">
            <a:spLocks noChangeArrowheads="1"/>
          </p:cNvSpPr>
          <p:nvPr/>
        </p:nvSpPr>
        <p:spPr bwMode="auto">
          <a:xfrm>
            <a:off x="5067759" y="2097152"/>
            <a:ext cx="4076241" cy="130356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54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>Rejects</a:t>
            </a:r>
            <a:br>
              <a:rPr lang="en-US" sz="54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</a:br>
            <a:r>
              <a:rPr lang="en-US" sz="54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>Instruction</a:t>
            </a: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410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/>
      <p:bldP spid="7" grpId="0"/>
      <p:bldP spid="8" grpId="0" animBg="1"/>
      <p:bldP spid="9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280155"/>
            <a:ext cx="9144000" cy="126188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76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THE MINDSET OF THE WISE &amp; THE FOOL</a:t>
            </a:r>
            <a:endParaRPr lang="en-US" sz="76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1" y="104499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067759" y="104499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-38559" y="377605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WISE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5023175" y="365032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FOOL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9550" y="4765138"/>
            <a:ext cx="8724901" cy="209286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63979" y="4765119"/>
            <a:ext cx="8616043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10:8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 wise in heart will receive commandments: but a prating fool shall fall.</a:t>
            </a: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0" y="2097152"/>
            <a:ext cx="4406747" cy="117532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54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>Receives </a:t>
            </a:r>
            <a:r>
              <a:rPr lang="en-US" sz="43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>Commandments</a:t>
            </a:r>
            <a:endParaRPr lang="en-US" sz="43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 Light" pitchFamily="2" charset="0"/>
            </a:endParaRPr>
          </a:p>
        </p:txBody>
      </p:sp>
      <p:sp>
        <p:nvSpPr>
          <p:cNvPr id="11" name="Text Box 1026"/>
          <p:cNvSpPr txBox="1">
            <a:spLocks noChangeArrowheads="1"/>
          </p:cNvSpPr>
          <p:nvPr/>
        </p:nvSpPr>
        <p:spPr bwMode="auto">
          <a:xfrm>
            <a:off x="4737253" y="2097152"/>
            <a:ext cx="4406747" cy="117532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54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>Debates</a:t>
            </a:r>
            <a:r>
              <a:rPr lang="en-US" sz="5400" b="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/>
            </a:r>
            <a:br>
              <a:rPr lang="en-US" sz="5400" b="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</a:br>
            <a:r>
              <a:rPr lang="en-US" sz="43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>Commandments</a:t>
            </a:r>
            <a:endParaRPr lang="en-US" sz="43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164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280155"/>
            <a:ext cx="9144000" cy="126188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76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THE MINDSET OF THE WISE &amp; THE FOOL</a:t>
            </a:r>
            <a:endParaRPr lang="en-US" sz="76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1" y="104499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067759" y="104499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-38559" y="377605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WISE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5023175" y="365032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FOOL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9550" y="4765138"/>
            <a:ext cx="8724901" cy="209286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63979" y="4765119"/>
            <a:ext cx="8616043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10:14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Wise men lay up knowledge: but the mouth of the foolish is near destruction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0" y="2097152"/>
            <a:ext cx="4406747" cy="130356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54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>Increases In Knowledge</a:t>
            </a:r>
            <a:endParaRPr lang="en-US" sz="43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 Light" pitchFamily="2" charset="0"/>
            </a:endParaRPr>
          </a:p>
        </p:txBody>
      </p:sp>
      <p:sp>
        <p:nvSpPr>
          <p:cNvPr id="11" name="Text Box 1026"/>
          <p:cNvSpPr txBox="1">
            <a:spLocks noChangeArrowheads="1"/>
          </p:cNvSpPr>
          <p:nvPr/>
        </p:nvSpPr>
        <p:spPr bwMode="auto">
          <a:xfrm>
            <a:off x="4737253" y="2097152"/>
            <a:ext cx="4406747" cy="130356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54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>Decreases </a:t>
            </a:r>
            <a:r>
              <a:rPr lang="en-US" sz="5400" b="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>In Knowledge</a:t>
            </a:r>
            <a:endParaRPr lang="en-US" sz="43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1764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280155"/>
            <a:ext cx="9144000" cy="126188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76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THE MINDSET OF THE WISE &amp; THE FOOL</a:t>
            </a:r>
            <a:endParaRPr lang="en-US" sz="76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1" y="104499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067759" y="104499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-38559" y="377605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WISE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5023175" y="365032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FOOL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9550" y="4765138"/>
            <a:ext cx="8724901" cy="209286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63979" y="4765119"/>
            <a:ext cx="8616043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12:15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 way of a fool is right in his own eyes: but he that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hearkeneth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unto counsel is wise.</a:t>
            </a: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0" y="2097152"/>
            <a:ext cx="4406747" cy="130356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54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>Receives Counsel</a:t>
            </a:r>
            <a:endParaRPr lang="en-US" sz="43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 Light" pitchFamily="2" charset="0"/>
            </a:endParaRPr>
          </a:p>
        </p:txBody>
      </p:sp>
      <p:sp>
        <p:nvSpPr>
          <p:cNvPr id="11" name="Text Box 1026"/>
          <p:cNvSpPr txBox="1">
            <a:spLocks noChangeArrowheads="1"/>
          </p:cNvSpPr>
          <p:nvPr/>
        </p:nvSpPr>
        <p:spPr bwMode="auto">
          <a:xfrm>
            <a:off x="4737253" y="2097152"/>
            <a:ext cx="4406747" cy="130356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54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>Rejects Counsel</a:t>
            </a:r>
            <a:endParaRPr lang="en-US" sz="43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6264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280155"/>
            <a:ext cx="9144000" cy="126188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76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THE MINDSET OF THE WISE &amp; THE FOOL</a:t>
            </a:r>
            <a:endParaRPr lang="en-US" sz="76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1" y="104499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067759" y="104499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-38559" y="377605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WISE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5023175" y="365032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FOOL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9550" y="4765138"/>
            <a:ext cx="8724901" cy="209286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63979" y="4765119"/>
            <a:ext cx="8616043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17:10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A reproof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entereth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more into a wise man than an hundred stripes into a fool.</a:t>
            </a: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0" y="2097152"/>
            <a:ext cx="4406747" cy="130356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54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>Receives Correction</a:t>
            </a:r>
            <a:endParaRPr lang="en-US" sz="43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 Light" pitchFamily="2" charset="0"/>
            </a:endParaRPr>
          </a:p>
        </p:txBody>
      </p:sp>
      <p:sp>
        <p:nvSpPr>
          <p:cNvPr id="11" name="Text Box 1026"/>
          <p:cNvSpPr txBox="1">
            <a:spLocks noChangeArrowheads="1"/>
          </p:cNvSpPr>
          <p:nvPr/>
        </p:nvSpPr>
        <p:spPr bwMode="auto">
          <a:xfrm>
            <a:off x="4737253" y="2097152"/>
            <a:ext cx="4406747" cy="130356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54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>Rejects Correction</a:t>
            </a:r>
            <a:endParaRPr lang="en-US" sz="43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546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280155"/>
            <a:ext cx="9144000" cy="126188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76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THE MINDSET OF THE WISE &amp; THE FOOL</a:t>
            </a:r>
            <a:endParaRPr lang="en-US" sz="76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1" y="104499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067759" y="104499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-38559" y="377605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WISE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5023175" y="365032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FOOL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9550" y="4765138"/>
            <a:ext cx="8724901" cy="209286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63979" y="4765119"/>
            <a:ext cx="8616043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28:26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He that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trusteth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in his own heart is a fool: but whoso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walketh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wisely, he shall be delivered.</a:t>
            </a: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0" y="2097152"/>
            <a:ext cx="4406747" cy="130356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54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>Trusts In God’s Ways</a:t>
            </a:r>
            <a:endParaRPr lang="en-US" sz="43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 Light" pitchFamily="2" charset="0"/>
            </a:endParaRPr>
          </a:p>
        </p:txBody>
      </p:sp>
      <p:sp>
        <p:nvSpPr>
          <p:cNvPr id="11" name="Text Box 1026"/>
          <p:cNvSpPr txBox="1">
            <a:spLocks noChangeArrowheads="1"/>
          </p:cNvSpPr>
          <p:nvPr/>
        </p:nvSpPr>
        <p:spPr bwMode="auto">
          <a:xfrm>
            <a:off x="4737253" y="2097152"/>
            <a:ext cx="4406747" cy="130356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54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>Trusts In His Own Ways</a:t>
            </a:r>
            <a:endParaRPr lang="en-US" sz="43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4173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280155"/>
            <a:ext cx="9144000" cy="126188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76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THE MINDSET OF THE WISE &amp; THE FOOL</a:t>
            </a:r>
            <a:endParaRPr lang="en-US" sz="76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1" y="104499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067759" y="104499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-38559" y="377605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WISE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5023175" y="365032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FOOL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1" y="2020033"/>
            <a:ext cx="4082266" cy="89986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36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>Accepts instruction</a:t>
            </a:r>
            <a:endParaRPr lang="en-US" sz="28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 Light" pitchFamily="2" charset="0"/>
            </a:endParaRPr>
          </a:p>
        </p:txBody>
      </p:sp>
      <p:sp>
        <p:nvSpPr>
          <p:cNvPr id="11" name="Text Box 1026"/>
          <p:cNvSpPr txBox="1">
            <a:spLocks noChangeArrowheads="1"/>
          </p:cNvSpPr>
          <p:nvPr/>
        </p:nvSpPr>
        <p:spPr bwMode="auto">
          <a:xfrm>
            <a:off x="5023175" y="2020033"/>
            <a:ext cx="4120825" cy="89986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36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>Rejects</a:t>
            </a:r>
            <a:br>
              <a:rPr lang="en-US" sz="36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</a:br>
            <a:r>
              <a:rPr lang="en-US" sz="36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>Instruction</a:t>
            </a:r>
            <a:endParaRPr lang="en-US" sz="28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 Light" pitchFamily="2" charset="0"/>
            </a:endParaRPr>
          </a:p>
        </p:txBody>
      </p:sp>
      <p:sp>
        <p:nvSpPr>
          <p:cNvPr id="12" name="Text Box 1026"/>
          <p:cNvSpPr txBox="1">
            <a:spLocks noChangeArrowheads="1"/>
          </p:cNvSpPr>
          <p:nvPr/>
        </p:nvSpPr>
        <p:spPr bwMode="auto">
          <a:xfrm>
            <a:off x="1" y="2899547"/>
            <a:ext cx="4082266" cy="89986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360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>Receives Commandments</a:t>
            </a:r>
            <a:endParaRPr lang="en-US" sz="2800" dirty="0">
              <a:solidFill>
                <a:srgbClr val="92D05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 Light" pitchFamily="2" charset="0"/>
            </a:endParaRPr>
          </a:p>
        </p:txBody>
      </p:sp>
      <p:sp>
        <p:nvSpPr>
          <p:cNvPr id="13" name="Text Box 1026"/>
          <p:cNvSpPr txBox="1">
            <a:spLocks noChangeArrowheads="1"/>
          </p:cNvSpPr>
          <p:nvPr/>
        </p:nvSpPr>
        <p:spPr bwMode="auto">
          <a:xfrm>
            <a:off x="5023175" y="2899547"/>
            <a:ext cx="4120825" cy="89986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360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>Debates Commandments</a:t>
            </a:r>
            <a:endParaRPr lang="en-US" sz="2800" dirty="0">
              <a:solidFill>
                <a:srgbClr val="92D05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 Light" pitchFamily="2" charset="0"/>
            </a:endParaRPr>
          </a:p>
        </p:txBody>
      </p:sp>
      <p:sp>
        <p:nvSpPr>
          <p:cNvPr id="14" name="Text Box 1026"/>
          <p:cNvSpPr txBox="1">
            <a:spLocks noChangeArrowheads="1"/>
          </p:cNvSpPr>
          <p:nvPr/>
        </p:nvSpPr>
        <p:spPr bwMode="auto">
          <a:xfrm>
            <a:off x="1" y="3790079"/>
            <a:ext cx="4082266" cy="89986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36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>Increases In Knowledge</a:t>
            </a:r>
            <a:endParaRPr lang="en-US" sz="28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 Light" pitchFamily="2" charset="0"/>
            </a:endParaRPr>
          </a:p>
        </p:txBody>
      </p:sp>
      <p:sp>
        <p:nvSpPr>
          <p:cNvPr id="15" name="Text Box 1026"/>
          <p:cNvSpPr txBox="1">
            <a:spLocks noChangeArrowheads="1"/>
          </p:cNvSpPr>
          <p:nvPr/>
        </p:nvSpPr>
        <p:spPr bwMode="auto">
          <a:xfrm>
            <a:off x="5023175" y="3790079"/>
            <a:ext cx="4120825" cy="89986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36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>Decreases In Knowledge</a:t>
            </a:r>
            <a:endParaRPr lang="en-US" sz="28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 Light" pitchFamily="2" charset="0"/>
            </a:endParaRPr>
          </a:p>
        </p:txBody>
      </p:sp>
      <p:sp>
        <p:nvSpPr>
          <p:cNvPr id="16" name="Text Box 1026"/>
          <p:cNvSpPr txBox="1">
            <a:spLocks noChangeArrowheads="1"/>
          </p:cNvSpPr>
          <p:nvPr/>
        </p:nvSpPr>
        <p:spPr bwMode="auto">
          <a:xfrm>
            <a:off x="1" y="4699399"/>
            <a:ext cx="4082266" cy="48013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360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>Receives Counsel</a:t>
            </a:r>
            <a:endParaRPr lang="en-US" sz="2800" dirty="0">
              <a:solidFill>
                <a:srgbClr val="92D05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 Light" pitchFamily="2" charset="0"/>
            </a:endParaRPr>
          </a:p>
        </p:txBody>
      </p:sp>
      <p:sp>
        <p:nvSpPr>
          <p:cNvPr id="17" name="Text Box 1026"/>
          <p:cNvSpPr txBox="1">
            <a:spLocks noChangeArrowheads="1"/>
          </p:cNvSpPr>
          <p:nvPr/>
        </p:nvSpPr>
        <p:spPr bwMode="auto">
          <a:xfrm>
            <a:off x="5023175" y="4699399"/>
            <a:ext cx="4120825" cy="48013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360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>Rejects Counsel</a:t>
            </a:r>
            <a:endParaRPr lang="en-US" sz="2800" dirty="0">
              <a:solidFill>
                <a:srgbClr val="92D05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 Light" pitchFamily="2" charset="0"/>
            </a:endParaRPr>
          </a:p>
        </p:txBody>
      </p:sp>
      <p:sp>
        <p:nvSpPr>
          <p:cNvPr id="18" name="Text Box 1026"/>
          <p:cNvSpPr txBox="1">
            <a:spLocks noChangeArrowheads="1"/>
          </p:cNvSpPr>
          <p:nvPr/>
        </p:nvSpPr>
        <p:spPr bwMode="auto">
          <a:xfrm>
            <a:off x="1" y="5215840"/>
            <a:ext cx="4082266" cy="48013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36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>Receives Correction</a:t>
            </a:r>
            <a:endParaRPr lang="en-US" sz="280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 Light" pitchFamily="2" charset="0"/>
            </a:endParaRPr>
          </a:p>
        </p:txBody>
      </p:sp>
      <p:sp>
        <p:nvSpPr>
          <p:cNvPr id="19" name="Text Box 1026"/>
          <p:cNvSpPr txBox="1">
            <a:spLocks noChangeArrowheads="1"/>
          </p:cNvSpPr>
          <p:nvPr/>
        </p:nvSpPr>
        <p:spPr bwMode="auto">
          <a:xfrm>
            <a:off x="5023175" y="5215840"/>
            <a:ext cx="4120825" cy="48013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36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>Rejects Correction</a:t>
            </a:r>
            <a:endParaRPr lang="en-US" sz="280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 Light" pitchFamily="2" charset="0"/>
            </a:endParaRPr>
          </a:p>
        </p:txBody>
      </p:sp>
      <p:sp>
        <p:nvSpPr>
          <p:cNvPr id="20" name="Text Box 1026"/>
          <p:cNvSpPr txBox="1">
            <a:spLocks noChangeArrowheads="1"/>
          </p:cNvSpPr>
          <p:nvPr/>
        </p:nvSpPr>
        <p:spPr bwMode="auto">
          <a:xfrm>
            <a:off x="-38559" y="5718005"/>
            <a:ext cx="4082266" cy="89986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360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>Trusts In</a:t>
            </a:r>
            <a:br>
              <a:rPr lang="en-US" sz="360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</a:br>
            <a:r>
              <a:rPr lang="en-US" sz="360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>God’s Ways</a:t>
            </a:r>
            <a:endParaRPr lang="en-US" sz="2800" dirty="0">
              <a:solidFill>
                <a:srgbClr val="92D05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 Light" pitchFamily="2" charset="0"/>
            </a:endParaRPr>
          </a:p>
        </p:txBody>
      </p:sp>
      <p:sp>
        <p:nvSpPr>
          <p:cNvPr id="21" name="Text Box 1026"/>
          <p:cNvSpPr txBox="1">
            <a:spLocks noChangeArrowheads="1"/>
          </p:cNvSpPr>
          <p:nvPr/>
        </p:nvSpPr>
        <p:spPr bwMode="auto">
          <a:xfrm>
            <a:off x="4984615" y="5718005"/>
            <a:ext cx="4120825" cy="89986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360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>Trusts In His</a:t>
            </a:r>
            <a:br>
              <a:rPr lang="en-US" sz="360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</a:br>
            <a:r>
              <a:rPr lang="en-US" sz="360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>Own Ways</a:t>
            </a:r>
            <a:endParaRPr lang="en-US" sz="2800" dirty="0">
              <a:solidFill>
                <a:srgbClr val="92D05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 Light" pitchFamily="2" charset="0"/>
            </a:endParaRPr>
          </a:p>
        </p:txBody>
      </p:sp>
      <p:cxnSp>
        <p:nvCxnSpPr>
          <p:cNvPr id="22" name="Straight Connector 21"/>
          <p:cNvCxnSpPr/>
          <p:nvPr/>
        </p:nvCxnSpPr>
        <p:spPr bwMode="auto">
          <a:xfrm>
            <a:off x="4572000" y="1044992"/>
            <a:ext cx="0" cy="5572875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cxnSp>
    </p:spTree>
    <p:extLst>
      <p:ext uri="{BB962C8B-B14F-4D97-AF65-F5344CB8AC3E}">
        <p14:creationId xmlns:p14="http://schemas.microsoft.com/office/powerpoint/2010/main" val="2250224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355540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280155"/>
            <a:ext cx="9144000" cy="130805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7900" b="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THE MARKS OF THE WISE &amp; THE FOOL</a:t>
            </a:r>
            <a:endParaRPr lang="en-US" sz="7900" b="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1" y="956856"/>
            <a:ext cx="4076241" cy="538116"/>
          </a:xfrm>
          <a:prstGeom prst="rect">
            <a:avLst/>
          </a:prstGeom>
          <a:solidFill>
            <a:srgbClr val="66FFFF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067759" y="956856"/>
            <a:ext cx="4076241" cy="538116"/>
          </a:xfrm>
          <a:prstGeom prst="rect">
            <a:avLst/>
          </a:prstGeom>
          <a:solidFill>
            <a:srgbClr val="66FFFF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-1" y="432690"/>
            <a:ext cx="4076241" cy="15696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9600" b="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WISE</a:t>
            </a:r>
            <a:endParaRPr lang="en-US" sz="9600" b="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5067759" y="420117"/>
            <a:ext cx="4076241" cy="15696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9600" b="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FOOL</a:t>
            </a:r>
            <a:endParaRPr lang="en-US" sz="9600" b="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9550" y="4765138"/>
            <a:ext cx="8724901" cy="209286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63979" y="4765119"/>
            <a:ext cx="8616043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3:35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 wise shall inherit glory: but shame shall be the promotion of fools.</a:t>
            </a: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0" y="2097152"/>
            <a:ext cx="4076241" cy="142192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54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Glory / promotion</a:t>
            </a:r>
            <a:endParaRPr lang="en-US" sz="540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11" name="Text Box 1026"/>
          <p:cNvSpPr txBox="1">
            <a:spLocks noChangeArrowheads="1"/>
          </p:cNvSpPr>
          <p:nvPr/>
        </p:nvSpPr>
        <p:spPr bwMode="auto">
          <a:xfrm>
            <a:off x="5067759" y="2097152"/>
            <a:ext cx="4076241" cy="75713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54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shame</a:t>
            </a:r>
            <a:endParaRPr lang="en-US" sz="540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02411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/>
      <p:bldP spid="7" grpId="0"/>
      <p:bldP spid="8" grpId="0" animBg="1"/>
      <p:bldP spid="9" grpId="0"/>
      <p:bldP spid="10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280155"/>
            <a:ext cx="9144000" cy="130805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7900" b="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THE MARKS OF THE WISE &amp; THE FOOL</a:t>
            </a:r>
            <a:endParaRPr lang="en-US" sz="7900" b="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1" y="956856"/>
            <a:ext cx="4076241" cy="538116"/>
          </a:xfrm>
          <a:prstGeom prst="rect">
            <a:avLst/>
          </a:prstGeom>
          <a:solidFill>
            <a:srgbClr val="66FFFF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067759" y="956856"/>
            <a:ext cx="4076241" cy="538116"/>
          </a:xfrm>
          <a:prstGeom prst="rect">
            <a:avLst/>
          </a:prstGeom>
          <a:solidFill>
            <a:srgbClr val="66FFFF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-1" y="432690"/>
            <a:ext cx="4076241" cy="15696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9600" b="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WISE</a:t>
            </a:r>
            <a:endParaRPr lang="en-US" sz="9600" b="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5067759" y="420117"/>
            <a:ext cx="4076241" cy="15696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9600" b="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FOOL</a:t>
            </a:r>
            <a:endParaRPr lang="en-US" sz="9600" b="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9550" y="4765138"/>
            <a:ext cx="8724901" cy="209286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63979" y="4765119"/>
            <a:ext cx="8616043" cy="2009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10:1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sz="3800" b="0" dirty="0">
                <a:solidFill>
                  <a:schemeClr val="bg1"/>
                </a:solidFill>
                <a:latin typeface="Teen" pitchFamily="2" charset="0"/>
              </a:rPr>
              <a:t>The proverbs of Solomon. A wise son </a:t>
            </a:r>
            <a:r>
              <a:rPr lang="en-US" sz="3800" b="0" dirty="0" err="1">
                <a:solidFill>
                  <a:schemeClr val="bg1"/>
                </a:solidFill>
                <a:latin typeface="Teen" pitchFamily="2" charset="0"/>
              </a:rPr>
              <a:t>maketh</a:t>
            </a:r>
            <a:r>
              <a:rPr lang="en-US" sz="3800" b="0" dirty="0">
                <a:solidFill>
                  <a:schemeClr val="bg1"/>
                </a:solidFill>
                <a:latin typeface="Teen" pitchFamily="2" charset="0"/>
              </a:rPr>
              <a:t> a glad father: but a foolish son is the heaviness of his mother.</a:t>
            </a: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0" y="2097152"/>
            <a:ext cx="4076241" cy="208672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54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Makes parents glad</a:t>
            </a:r>
            <a:endParaRPr lang="en-US" sz="540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11" name="Text Box 1026"/>
          <p:cNvSpPr txBox="1">
            <a:spLocks noChangeArrowheads="1"/>
          </p:cNvSpPr>
          <p:nvPr/>
        </p:nvSpPr>
        <p:spPr bwMode="auto">
          <a:xfrm>
            <a:off x="5067759" y="2097152"/>
            <a:ext cx="4076241" cy="208672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54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Makes parents sad</a:t>
            </a:r>
            <a:endParaRPr lang="en-US" sz="540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592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280155"/>
            <a:ext cx="9144000" cy="130805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7900" b="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THE MARKS OF THE WISE &amp; THE FOOL</a:t>
            </a:r>
            <a:endParaRPr lang="en-US" sz="7900" b="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1" y="956856"/>
            <a:ext cx="4076241" cy="538116"/>
          </a:xfrm>
          <a:prstGeom prst="rect">
            <a:avLst/>
          </a:prstGeom>
          <a:solidFill>
            <a:srgbClr val="66FFFF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067759" y="956856"/>
            <a:ext cx="4076241" cy="538116"/>
          </a:xfrm>
          <a:prstGeom prst="rect">
            <a:avLst/>
          </a:prstGeom>
          <a:solidFill>
            <a:srgbClr val="66FFFF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-1" y="432690"/>
            <a:ext cx="4076241" cy="15696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9600" b="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WISE</a:t>
            </a:r>
            <a:endParaRPr lang="en-US" sz="9600" b="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5067759" y="420117"/>
            <a:ext cx="4076241" cy="15696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9600" b="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FOOL</a:t>
            </a:r>
            <a:endParaRPr lang="en-US" sz="9600" b="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9550" y="5257581"/>
            <a:ext cx="8724901" cy="1600419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63979" y="5257562"/>
            <a:ext cx="8616043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10:21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 lips of the righteous feed many: but fools die for want of wisdom.</a:t>
            </a: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0" y="2053084"/>
            <a:ext cx="4076241" cy="171739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44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Encourage many with their words</a:t>
            </a:r>
            <a:endParaRPr lang="en-US" sz="440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11" name="Text Box 1026"/>
          <p:cNvSpPr txBox="1">
            <a:spLocks noChangeArrowheads="1"/>
          </p:cNvSpPr>
          <p:nvPr/>
        </p:nvSpPr>
        <p:spPr bwMode="auto">
          <a:xfrm>
            <a:off x="5067759" y="2053084"/>
            <a:ext cx="4076241" cy="275152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36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Destroy themselves and others because they have no common sense</a:t>
            </a:r>
            <a:endParaRPr lang="en-US" sz="360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858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280155"/>
            <a:ext cx="9144000" cy="130805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7900" b="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THE MARKS OF THE WISE &amp; THE FOOL</a:t>
            </a:r>
            <a:endParaRPr lang="en-US" sz="7900" b="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1" y="956856"/>
            <a:ext cx="4076241" cy="538116"/>
          </a:xfrm>
          <a:prstGeom prst="rect">
            <a:avLst/>
          </a:prstGeom>
          <a:solidFill>
            <a:srgbClr val="66FFFF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067759" y="956856"/>
            <a:ext cx="4076241" cy="538116"/>
          </a:xfrm>
          <a:prstGeom prst="rect">
            <a:avLst/>
          </a:prstGeom>
          <a:solidFill>
            <a:srgbClr val="66FFFF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-1" y="432690"/>
            <a:ext cx="4076241" cy="15696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9600" b="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WISE</a:t>
            </a:r>
            <a:endParaRPr lang="en-US" sz="9600" b="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5067759" y="420117"/>
            <a:ext cx="4076241" cy="15696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9600" b="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FOOL</a:t>
            </a:r>
            <a:endParaRPr lang="en-US" sz="9600" b="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9550" y="4765138"/>
            <a:ext cx="8724901" cy="209286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63979" y="4765119"/>
            <a:ext cx="8616043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10:23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It is as sport to a fool to do mischief: but a man of understanding hath wisdom.</a:t>
            </a: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0" y="2097152"/>
            <a:ext cx="4076241" cy="225908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44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Living sensibly brings them pleasure</a:t>
            </a:r>
            <a:endParaRPr lang="en-US" sz="440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11" name="Text Box 1026"/>
          <p:cNvSpPr txBox="1">
            <a:spLocks noChangeArrowheads="1"/>
          </p:cNvSpPr>
          <p:nvPr/>
        </p:nvSpPr>
        <p:spPr bwMode="auto">
          <a:xfrm>
            <a:off x="5067759" y="2097152"/>
            <a:ext cx="4076241" cy="186512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48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Doing wrong is their fun</a:t>
            </a:r>
            <a:endParaRPr lang="en-US" sz="480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283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280155"/>
            <a:ext cx="9144000" cy="130805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7900" b="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THE MARKS OF THE WISE &amp; THE FOOL</a:t>
            </a:r>
            <a:endParaRPr lang="en-US" sz="7900" b="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1" y="956856"/>
            <a:ext cx="4076241" cy="538116"/>
          </a:xfrm>
          <a:prstGeom prst="rect">
            <a:avLst/>
          </a:prstGeom>
          <a:solidFill>
            <a:srgbClr val="66FFFF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067759" y="956856"/>
            <a:ext cx="4076241" cy="538116"/>
          </a:xfrm>
          <a:prstGeom prst="rect">
            <a:avLst/>
          </a:prstGeom>
          <a:solidFill>
            <a:srgbClr val="66FFFF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-1" y="432690"/>
            <a:ext cx="4076241" cy="15696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9600" b="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WISE</a:t>
            </a:r>
            <a:endParaRPr lang="en-US" sz="9600" b="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5067759" y="420117"/>
            <a:ext cx="4076241" cy="15696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9600" b="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FOOL</a:t>
            </a:r>
            <a:endParaRPr lang="en-US" sz="9600" b="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9550" y="4765138"/>
            <a:ext cx="8724901" cy="209286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63979" y="4765119"/>
            <a:ext cx="8616043" cy="204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11:29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sz="3900" b="0" dirty="0">
                <a:solidFill>
                  <a:schemeClr val="bg1"/>
                </a:solidFill>
                <a:latin typeface="Teen" pitchFamily="2" charset="0"/>
              </a:rPr>
              <a:t>He that </a:t>
            </a:r>
            <a:r>
              <a:rPr lang="en-US" sz="3900" b="0" dirty="0" err="1">
                <a:solidFill>
                  <a:schemeClr val="bg1"/>
                </a:solidFill>
                <a:latin typeface="Teen" pitchFamily="2" charset="0"/>
              </a:rPr>
              <a:t>troubleth</a:t>
            </a:r>
            <a:r>
              <a:rPr lang="en-US" sz="3900" b="0" dirty="0">
                <a:solidFill>
                  <a:schemeClr val="bg1"/>
                </a:solidFill>
                <a:latin typeface="Teen" pitchFamily="2" charset="0"/>
              </a:rPr>
              <a:t> his own house shall inherit the wind: and the fool shall be servant to the wise of heart.</a:t>
            </a: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0" y="2097152"/>
            <a:ext cx="4076241" cy="142192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54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Will be leaders</a:t>
            </a:r>
            <a:endParaRPr lang="en-US" sz="540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11" name="Text Box 1026"/>
          <p:cNvSpPr txBox="1">
            <a:spLocks noChangeArrowheads="1"/>
          </p:cNvSpPr>
          <p:nvPr/>
        </p:nvSpPr>
        <p:spPr bwMode="auto">
          <a:xfrm>
            <a:off x="5067759" y="2097152"/>
            <a:ext cx="4076241" cy="208672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54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Will only be laborers</a:t>
            </a:r>
            <a:endParaRPr lang="en-US" sz="540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717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280155"/>
            <a:ext cx="9144000" cy="130805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7900" b="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THE MARKS OF THE WISE &amp; THE FOOL</a:t>
            </a:r>
            <a:endParaRPr lang="en-US" sz="7900" b="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1" y="956856"/>
            <a:ext cx="4076241" cy="538116"/>
          </a:xfrm>
          <a:prstGeom prst="rect">
            <a:avLst/>
          </a:prstGeom>
          <a:solidFill>
            <a:srgbClr val="66FFFF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067759" y="956856"/>
            <a:ext cx="4076241" cy="538116"/>
          </a:xfrm>
          <a:prstGeom prst="rect">
            <a:avLst/>
          </a:prstGeom>
          <a:solidFill>
            <a:srgbClr val="66FFFF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-1" y="432690"/>
            <a:ext cx="4076241" cy="15696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9600" b="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WISE</a:t>
            </a:r>
            <a:endParaRPr lang="en-US" sz="9600" b="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5067759" y="420117"/>
            <a:ext cx="4076241" cy="15696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9600" b="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FOOL</a:t>
            </a:r>
            <a:endParaRPr lang="en-US" sz="9600" b="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9550" y="4765138"/>
            <a:ext cx="8724901" cy="209286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63979" y="4765119"/>
            <a:ext cx="8616043" cy="2084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13:20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He that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walketh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with wise men shall be wise: but a companion of fools shall be destroyed.</a:t>
            </a: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0" y="2097152"/>
            <a:ext cx="4076241" cy="225908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48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Lifestyle blesses others</a:t>
            </a:r>
            <a:br>
              <a:rPr lang="en-US" sz="48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</a:br>
            <a:r>
              <a:rPr lang="en-US" sz="3200" spc="-3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(wise bless wise)</a:t>
            </a:r>
            <a:endParaRPr lang="en-US" sz="3200" spc="-30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11" name="Text Box 1026"/>
          <p:cNvSpPr txBox="1">
            <a:spLocks noChangeArrowheads="1"/>
          </p:cNvSpPr>
          <p:nvPr/>
        </p:nvSpPr>
        <p:spPr bwMode="auto">
          <a:xfrm>
            <a:off x="5067759" y="2097152"/>
            <a:ext cx="4076241" cy="225908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48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Lifestyle is destructive to others</a:t>
            </a:r>
            <a:br>
              <a:rPr lang="en-US" sz="48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</a:br>
            <a:r>
              <a:rPr lang="en-US" sz="3200" spc="-3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(fools destroy fools)</a:t>
            </a:r>
            <a:endParaRPr lang="en-US" sz="3200" spc="-30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9482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280155"/>
            <a:ext cx="9144000" cy="130805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7900" b="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THE MARKS OF THE WISE &amp; THE FOOL</a:t>
            </a:r>
            <a:endParaRPr lang="en-US" sz="7900" b="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1" y="956856"/>
            <a:ext cx="4076241" cy="538116"/>
          </a:xfrm>
          <a:prstGeom prst="rect">
            <a:avLst/>
          </a:prstGeom>
          <a:solidFill>
            <a:srgbClr val="66FFFF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067759" y="956856"/>
            <a:ext cx="4076241" cy="538116"/>
          </a:xfrm>
          <a:prstGeom prst="rect">
            <a:avLst/>
          </a:prstGeom>
          <a:solidFill>
            <a:srgbClr val="66FFFF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-1" y="432690"/>
            <a:ext cx="4076241" cy="15696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9600" b="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WISE</a:t>
            </a:r>
            <a:endParaRPr lang="en-US" sz="9600" b="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5067759" y="420117"/>
            <a:ext cx="4076241" cy="15696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9600" b="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FOOL</a:t>
            </a:r>
            <a:endParaRPr lang="en-US" sz="9600" b="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9550" y="4765138"/>
            <a:ext cx="8724901" cy="209286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63979" y="4765119"/>
            <a:ext cx="8616043" cy="2084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14:1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Every wise woman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buildeth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her house: but the foolish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plucketh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it down with her hands.</a:t>
            </a: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0" y="2097152"/>
            <a:ext cx="4076241" cy="142192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54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Builds up family</a:t>
            </a:r>
            <a:endParaRPr lang="en-US" sz="540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11" name="Text Box 1026"/>
          <p:cNvSpPr txBox="1">
            <a:spLocks noChangeArrowheads="1"/>
          </p:cNvSpPr>
          <p:nvPr/>
        </p:nvSpPr>
        <p:spPr bwMode="auto">
          <a:xfrm>
            <a:off x="5067759" y="2097152"/>
            <a:ext cx="4076241" cy="208672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54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Tears down family</a:t>
            </a:r>
            <a:endParaRPr lang="en-US" sz="540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962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280155"/>
            <a:ext cx="9144000" cy="130805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7900" b="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THE MARKS OF THE WISE &amp; THE FOOL</a:t>
            </a:r>
            <a:endParaRPr lang="en-US" sz="7900" b="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1" y="956856"/>
            <a:ext cx="4076241" cy="538116"/>
          </a:xfrm>
          <a:prstGeom prst="rect">
            <a:avLst/>
          </a:prstGeom>
          <a:solidFill>
            <a:srgbClr val="66FFFF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067759" y="956856"/>
            <a:ext cx="4076241" cy="538116"/>
          </a:xfrm>
          <a:prstGeom prst="rect">
            <a:avLst/>
          </a:prstGeom>
          <a:solidFill>
            <a:srgbClr val="66FFFF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-1" y="432690"/>
            <a:ext cx="4076241" cy="15696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9600" b="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WISE</a:t>
            </a:r>
            <a:endParaRPr lang="en-US" sz="9600" b="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5067759" y="420117"/>
            <a:ext cx="4076241" cy="15696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9600" b="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FOOL</a:t>
            </a:r>
            <a:endParaRPr lang="en-US" sz="9600" b="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9550" y="4765138"/>
            <a:ext cx="8724901" cy="209286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63979" y="4765119"/>
            <a:ext cx="8616043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14:3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In the mouth of the foolish is a rod of pride: but the lips of the wise shall preserve them.</a:t>
            </a: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0" y="2097152"/>
            <a:ext cx="4076241" cy="208672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54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Words protect them</a:t>
            </a:r>
            <a:endParaRPr lang="en-US" sz="540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11" name="Text Box 1026"/>
          <p:cNvSpPr txBox="1">
            <a:spLocks noChangeArrowheads="1"/>
          </p:cNvSpPr>
          <p:nvPr/>
        </p:nvSpPr>
        <p:spPr bwMode="auto">
          <a:xfrm>
            <a:off x="5067759" y="2097152"/>
            <a:ext cx="4076241" cy="142192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54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Words bite them</a:t>
            </a:r>
            <a:endParaRPr lang="en-US" sz="540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504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280155"/>
            <a:ext cx="9144000" cy="130805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7900" b="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THE MARKS OF THE WISE &amp; THE FOOL</a:t>
            </a:r>
            <a:endParaRPr lang="en-US" sz="7900" b="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1" y="956856"/>
            <a:ext cx="4076241" cy="538116"/>
          </a:xfrm>
          <a:prstGeom prst="rect">
            <a:avLst/>
          </a:prstGeom>
          <a:solidFill>
            <a:srgbClr val="66FFFF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067759" y="956856"/>
            <a:ext cx="4076241" cy="538116"/>
          </a:xfrm>
          <a:prstGeom prst="rect">
            <a:avLst/>
          </a:prstGeom>
          <a:solidFill>
            <a:srgbClr val="66FFFF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-1" y="432690"/>
            <a:ext cx="4076241" cy="15696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9600" b="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WISE</a:t>
            </a:r>
            <a:endParaRPr lang="en-US" sz="9600" b="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5067759" y="420117"/>
            <a:ext cx="4076241" cy="15696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9600" b="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FOOL</a:t>
            </a:r>
            <a:endParaRPr lang="en-US" sz="9600" b="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9550" y="4765138"/>
            <a:ext cx="8724901" cy="209286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63979" y="4765119"/>
            <a:ext cx="8616043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14:8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 wisdom of the prudent is to understand his way: but the folly of fools is deceit.</a:t>
            </a: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0" y="2097152"/>
            <a:ext cx="4076241" cy="208672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54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Have direction in life</a:t>
            </a:r>
            <a:endParaRPr lang="en-US" sz="540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11" name="Text Box 1026"/>
          <p:cNvSpPr txBox="1">
            <a:spLocks noChangeArrowheads="1"/>
          </p:cNvSpPr>
          <p:nvPr/>
        </p:nvSpPr>
        <p:spPr bwMode="auto">
          <a:xfrm>
            <a:off x="5067759" y="2097152"/>
            <a:ext cx="4076241" cy="208672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54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Have no direction in life</a:t>
            </a:r>
            <a:endParaRPr lang="en-US" sz="540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6498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280155"/>
            <a:ext cx="9144000" cy="130805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7900" b="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THE MARKS OF THE WISE &amp; THE FOOL</a:t>
            </a:r>
            <a:endParaRPr lang="en-US" sz="7900" b="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1" y="956856"/>
            <a:ext cx="4076241" cy="538116"/>
          </a:xfrm>
          <a:prstGeom prst="rect">
            <a:avLst/>
          </a:prstGeom>
          <a:solidFill>
            <a:srgbClr val="66FFFF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067759" y="956856"/>
            <a:ext cx="4076241" cy="538116"/>
          </a:xfrm>
          <a:prstGeom prst="rect">
            <a:avLst/>
          </a:prstGeom>
          <a:solidFill>
            <a:srgbClr val="66FFFF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-1" y="432690"/>
            <a:ext cx="4076241" cy="15696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9600" b="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WISE</a:t>
            </a:r>
            <a:endParaRPr lang="en-US" sz="9600" b="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5067759" y="420117"/>
            <a:ext cx="4076241" cy="15696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9600" b="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FOOL</a:t>
            </a:r>
            <a:endParaRPr lang="en-US" sz="9600" b="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9550" y="4765138"/>
            <a:ext cx="8724901" cy="209286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63979" y="4765119"/>
            <a:ext cx="8616043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14:16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A wise man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feareth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, and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departeth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from evil: but the fool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rageth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, and is confident.</a:t>
            </a: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0" y="2097152"/>
            <a:ext cx="4076241" cy="204979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54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Cautious </a:t>
            </a:r>
            <a:r>
              <a:rPr lang="en-US" sz="5100" spc="-15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and avoids </a:t>
            </a:r>
            <a:r>
              <a:rPr lang="en-US" sz="54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danger</a:t>
            </a:r>
            <a:endParaRPr lang="en-US" sz="540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11" name="Text Box 1026"/>
          <p:cNvSpPr txBox="1">
            <a:spLocks noChangeArrowheads="1"/>
          </p:cNvSpPr>
          <p:nvPr/>
        </p:nvSpPr>
        <p:spPr bwMode="auto">
          <a:xfrm>
            <a:off x="5067759" y="2097152"/>
            <a:ext cx="4076241" cy="208672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54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Reckless and over confident</a:t>
            </a:r>
            <a:endParaRPr lang="en-US" sz="540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6023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280155"/>
            <a:ext cx="9144000" cy="130805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7900" b="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THE MARKS OF THE WISE &amp; THE FOOL</a:t>
            </a:r>
            <a:endParaRPr lang="en-US" sz="7900" b="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1" y="956856"/>
            <a:ext cx="4076241" cy="538116"/>
          </a:xfrm>
          <a:prstGeom prst="rect">
            <a:avLst/>
          </a:prstGeom>
          <a:solidFill>
            <a:srgbClr val="66FFFF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067759" y="956856"/>
            <a:ext cx="4076241" cy="538116"/>
          </a:xfrm>
          <a:prstGeom prst="rect">
            <a:avLst/>
          </a:prstGeom>
          <a:solidFill>
            <a:srgbClr val="66FFFF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-1" y="432690"/>
            <a:ext cx="4076241" cy="15696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9600" b="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WISE</a:t>
            </a:r>
            <a:endParaRPr lang="en-US" sz="9600" b="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5067759" y="420117"/>
            <a:ext cx="4076241" cy="15696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9600" b="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FOOL</a:t>
            </a:r>
            <a:endParaRPr lang="en-US" sz="9600" b="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9550" y="4765138"/>
            <a:ext cx="8724901" cy="209286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63979" y="4765119"/>
            <a:ext cx="8616043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14:24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 crown of the wise is their riches: but the foolishness of fools is folly.</a:t>
            </a: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0" y="2097152"/>
            <a:ext cx="4076241" cy="208672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54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Efforts lead to </a:t>
            </a:r>
            <a:r>
              <a:rPr lang="en-US" sz="5400" spc="-15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prosperity</a:t>
            </a:r>
            <a:endParaRPr lang="en-US" sz="5400" spc="-15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11" name="Text Box 1026"/>
          <p:cNvSpPr txBox="1">
            <a:spLocks noChangeArrowheads="1"/>
          </p:cNvSpPr>
          <p:nvPr/>
        </p:nvSpPr>
        <p:spPr bwMode="auto">
          <a:xfrm>
            <a:off x="5067759" y="2097152"/>
            <a:ext cx="4076241" cy="208672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54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Efforts lead to poverty</a:t>
            </a:r>
            <a:endParaRPr lang="en-US" sz="540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6357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280155"/>
            <a:ext cx="9144000" cy="130805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7900" b="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THE MARKS OF THE WISE &amp; THE FOOL</a:t>
            </a:r>
            <a:endParaRPr lang="en-US" sz="7900" b="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1" y="956856"/>
            <a:ext cx="4076241" cy="538116"/>
          </a:xfrm>
          <a:prstGeom prst="rect">
            <a:avLst/>
          </a:prstGeom>
          <a:solidFill>
            <a:srgbClr val="66FFFF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067759" y="956856"/>
            <a:ext cx="4076241" cy="538116"/>
          </a:xfrm>
          <a:prstGeom prst="rect">
            <a:avLst/>
          </a:prstGeom>
          <a:solidFill>
            <a:srgbClr val="66FFFF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-1" y="432690"/>
            <a:ext cx="4076241" cy="15696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9600" b="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WISE</a:t>
            </a:r>
            <a:endParaRPr lang="en-US" sz="9600" b="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5067759" y="420117"/>
            <a:ext cx="4076241" cy="15696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9600" b="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FOOL</a:t>
            </a:r>
            <a:endParaRPr lang="en-US" sz="9600" b="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9550" y="4272696"/>
            <a:ext cx="8724901" cy="2585304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63979" y="4272677"/>
            <a:ext cx="8616043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14:33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Wisdom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resteth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in the heart of him that hath understanding: but that which is in the midst of fools is made known.</a:t>
            </a: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0" y="2097152"/>
            <a:ext cx="4076241" cy="142192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54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Have peace</a:t>
            </a:r>
            <a:endParaRPr lang="en-US" sz="5400" spc="-15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11" name="Text Box 1026"/>
          <p:cNvSpPr txBox="1">
            <a:spLocks noChangeArrowheads="1"/>
          </p:cNvSpPr>
          <p:nvPr/>
        </p:nvSpPr>
        <p:spPr bwMode="auto">
          <a:xfrm>
            <a:off x="5067759" y="2097152"/>
            <a:ext cx="4076241" cy="142192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54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Have no peace</a:t>
            </a:r>
            <a:endParaRPr lang="en-US" sz="540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8438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280155"/>
            <a:ext cx="9144000" cy="130805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7900" b="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THE MARKS OF THE WISE &amp; THE FOOL</a:t>
            </a:r>
            <a:endParaRPr lang="en-US" sz="7900" b="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1" y="956856"/>
            <a:ext cx="4076241" cy="538116"/>
          </a:xfrm>
          <a:prstGeom prst="rect">
            <a:avLst/>
          </a:prstGeom>
          <a:solidFill>
            <a:srgbClr val="66FFFF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067759" y="956856"/>
            <a:ext cx="4076241" cy="538116"/>
          </a:xfrm>
          <a:prstGeom prst="rect">
            <a:avLst/>
          </a:prstGeom>
          <a:solidFill>
            <a:srgbClr val="66FFFF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-1" y="432690"/>
            <a:ext cx="4076241" cy="15696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9600" b="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WISE</a:t>
            </a:r>
            <a:endParaRPr lang="en-US" sz="9600" b="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5067759" y="420117"/>
            <a:ext cx="4076241" cy="15696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9600" b="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FOOL</a:t>
            </a:r>
            <a:endParaRPr lang="en-US" sz="9600" b="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9550" y="4765138"/>
            <a:ext cx="8724901" cy="209286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63979" y="4765119"/>
            <a:ext cx="8616043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15:2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 tongue of the wise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useth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knowledge aright: but the mouth of fools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poureth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out foolishness.</a:t>
            </a: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0" y="2009016"/>
            <a:ext cx="4076241" cy="255454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50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Words of instruction are appealing</a:t>
            </a:r>
            <a:endParaRPr lang="en-US" sz="5000" spc="-15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11" name="Text Box 1026"/>
          <p:cNvSpPr txBox="1">
            <a:spLocks noChangeArrowheads="1"/>
          </p:cNvSpPr>
          <p:nvPr/>
        </p:nvSpPr>
        <p:spPr bwMode="auto">
          <a:xfrm>
            <a:off x="5067759" y="2009016"/>
            <a:ext cx="4076241" cy="255454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50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Words of instruction are disgusting</a:t>
            </a:r>
            <a:endParaRPr lang="en-US" sz="500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741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280155"/>
            <a:ext cx="9144000" cy="130805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7900" b="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THE MARKS OF THE WISE &amp; THE FOOL</a:t>
            </a:r>
            <a:endParaRPr lang="en-US" sz="7900" b="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1" y="956856"/>
            <a:ext cx="4076241" cy="538116"/>
          </a:xfrm>
          <a:prstGeom prst="rect">
            <a:avLst/>
          </a:prstGeom>
          <a:solidFill>
            <a:srgbClr val="66FFFF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067759" y="956856"/>
            <a:ext cx="4076241" cy="538116"/>
          </a:xfrm>
          <a:prstGeom prst="rect">
            <a:avLst/>
          </a:prstGeom>
          <a:solidFill>
            <a:srgbClr val="66FFFF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-1" y="432690"/>
            <a:ext cx="4076241" cy="15696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9600" b="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WISE</a:t>
            </a:r>
            <a:endParaRPr lang="en-US" sz="9600" b="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5067759" y="420117"/>
            <a:ext cx="4076241" cy="15696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9600" b="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FOOL</a:t>
            </a:r>
            <a:endParaRPr lang="en-US" sz="9600" b="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9550" y="4765138"/>
            <a:ext cx="8724901" cy="209286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63979" y="4765119"/>
            <a:ext cx="8616043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15:7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 lips of the wise disperse knowledge: but the heart of the foolish doeth not so.</a:t>
            </a: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0" y="2097152"/>
            <a:ext cx="4076241" cy="142192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54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Gives out </a:t>
            </a:r>
            <a:r>
              <a:rPr lang="en-US" sz="5400" spc="-15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knowledge</a:t>
            </a:r>
            <a:endParaRPr lang="en-US" sz="5400" spc="-15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11" name="Text Box 1026"/>
          <p:cNvSpPr txBox="1">
            <a:spLocks noChangeArrowheads="1"/>
          </p:cNvSpPr>
          <p:nvPr/>
        </p:nvSpPr>
        <p:spPr bwMode="auto">
          <a:xfrm>
            <a:off x="5067759" y="2097152"/>
            <a:ext cx="4076241" cy="208672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54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Has no </a:t>
            </a:r>
            <a:r>
              <a:rPr lang="en-US" sz="5400" spc="-15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knowledge</a:t>
            </a:r>
            <a:r>
              <a:rPr lang="en-US" sz="54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 to give</a:t>
            </a:r>
            <a:endParaRPr lang="en-US" sz="540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73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280155"/>
            <a:ext cx="9144000" cy="130805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7900" b="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THE MARKS OF THE WISE &amp; THE FOOL</a:t>
            </a:r>
            <a:endParaRPr lang="en-US" sz="7900" b="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1" y="956856"/>
            <a:ext cx="4076241" cy="538116"/>
          </a:xfrm>
          <a:prstGeom prst="rect">
            <a:avLst/>
          </a:prstGeom>
          <a:solidFill>
            <a:srgbClr val="66FFFF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067759" y="956856"/>
            <a:ext cx="4076241" cy="538116"/>
          </a:xfrm>
          <a:prstGeom prst="rect">
            <a:avLst/>
          </a:prstGeom>
          <a:solidFill>
            <a:srgbClr val="66FFFF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-1" y="432690"/>
            <a:ext cx="4076241" cy="15696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9600" b="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WISE</a:t>
            </a:r>
            <a:endParaRPr lang="en-US" sz="9600" b="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5067759" y="420117"/>
            <a:ext cx="4076241" cy="15696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9600" b="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FOOL</a:t>
            </a:r>
            <a:endParaRPr lang="en-US" sz="9600" b="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9550" y="4765138"/>
            <a:ext cx="8724901" cy="209286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63979" y="4765119"/>
            <a:ext cx="8616043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17:24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Wisdom is before him that hath understanding; but the eyes of a fool are in the ends of the earth.</a:t>
            </a: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0" y="2097152"/>
            <a:ext cx="4076241" cy="230832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44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Eyes are focused on the right decisions</a:t>
            </a:r>
            <a:endParaRPr lang="en-US" sz="4400" spc="-15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11" name="Text Box 1026"/>
          <p:cNvSpPr txBox="1">
            <a:spLocks noChangeArrowheads="1"/>
          </p:cNvSpPr>
          <p:nvPr/>
        </p:nvSpPr>
        <p:spPr bwMode="auto">
          <a:xfrm>
            <a:off x="5067759" y="2097152"/>
            <a:ext cx="4076241" cy="225908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44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Eyes cannot focus on what is right</a:t>
            </a:r>
            <a:endParaRPr lang="en-US" sz="440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7550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280155"/>
            <a:ext cx="9144000" cy="130805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7900" b="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THE MARKS OF THE WISE &amp; THE FOOL</a:t>
            </a:r>
            <a:endParaRPr lang="en-US" sz="7900" b="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1" y="956856"/>
            <a:ext cx="4076241" cy="538116"/>
          </a:xfrm>
          <a:prstGeom prst="rect">
            <a:avLst/>
          </a:prstGeom>
          <a:solidFill>
            <a:srgbClr val="66FFFF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067759" y="956856"/>
            <a:ext cx="4076241" cy="538116"/>
          </a:xfrm>
          <a:prstGeom prst="rect">
            <a:avLst/>
          </a:prstGeom>
          <a:solidFill>
            <a:srgbClr val="66FFFF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-1" y="432690"/>
            <a:ext cx="4076241" cy="15696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9600" b="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WISE</a:t>
            </a:r>
            <a:endParaRPr lang="en-US" sz="9600" b="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5067759" y="420117"/>
            <a:ext cx="4076241" cy="15696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9600" b="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FOOL</a:t>
            </a:r>
            <a:endParaRPr lang="en-US" sz="9600" b="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9550" y="4765138"/>
            <a:ext cx="8724901" cy="209286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63979" y="4765119"/>
            <a:ext cx="8616043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21:26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The fool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coveteth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greedily all the day long: but the righteous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giveth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and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spareth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not.</a:t>
            </a: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0" y="2097152"/>
            <a:ext cx="4076241" cy="225908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44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Saves and becomes secure financially</a:t>
            </a:r>
            <a:endParaRPr lang="en-US" sz="4400" spc="-15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11" name="Text Box 1026"/>
          <p:cNvSpPr txBox="1">
            <a:spLocks noChangeArrowheads="1"/>
          </p:cNvSpPr>
          <p:nvPr/>
        </p:nvSpPr>
        <p:spPr bwMode="auto">
          <a:xfrm>
            <a:off x="5067759" y="2097152"/>
            <a:ext cx="4076241" cy="2800767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44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Spends everything and has no financial security</a:t>
            </a:r>
            <a:endParaRPr lang="en-US" sz="440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3676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280155"/>
            <a:ext cx="9144000" cy="130805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7900" b="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THE MARKS OF THE WISE &amp; THE FOOL</a:t>
            </a:r>
            <a:endParaRPr lang="en-US" sz="7900" b="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1" y="956856"/>
            <a:ext cx="4076241" cy="538116"/>
          </a:xfrm>
          <a:prstGeom prst="rect">
            <a:avLst/>
          </a:prstGeom>
          <a:solidFill>
            <a:srgbClr val="66FFFF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067759" y="956856"/>
            <a:ext cx="4076241" cy="538116"/>
          </a:xfrm>
          <a:prstGeom prst="rect">
            <a:avLst/>
          </a:prstGeom>
          <a:solidFill>
            <a:srgbClr val="66FFFF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-1" y="432690"/>
            <a:ext cx="4076241" cy="15696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9600" b="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WISE</a:t>
            </a:r>
            <a:endParaRPr lang="en-US" sz="9600" b="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5067759" y="420117"/>
            <a:ext cx="4076241" cy="15696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9600" b="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FOOL</a:t>
            </a:r>
            <a:endParaRPr lang="en-US" sz="9600" b="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9550" y="4765138"/>
            <a:ext cx="8724901" cy="209286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63979" y="4765119"/>
            <a:ext cx="8616043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29:11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A fool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uttereth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all his mind: but a wise man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keepeth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it in till afterwards.</a:t>
            </a: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0" y="2097152"/>
            <a:ext cx="4076241" cy="225908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44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Controls their tongue and temper when angry</a:t>
            </a:r>
            <a:endParaRPr lang="en-US" sz="4400" spc="-15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11" name="Text Box 1026"/>
          <p:cNvSpPr txBox="1">
            <a:spLocks noChangeArrowheads="1"/>
          </p:cNvSpPr>
          <p:nvPr/>
        </p:nvSpPr>
        <p:spPr bwMode="auto">
          <a:xfrm>
            <a:off x="5067759" y="2097152"/>
            <a:ext cx="4076241" cy="2800767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44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Cannot control their tongue or temper when angry</a:t>
            </a:r>
            <a:endParaRPr lang="en-US" sz="440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6135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280155"/>
            <a:ext cx="9144000" cy="130805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7900" b="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THE MARKS OF THE WISE &amp; THE FOOL</a:t>
            </a:r>
            <a:endParaRPr lang="en-US" sz="7900" b="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1" y="956856"/>
            <a:ext cx="4076241" cy="538116"/>
          </a:xfrm>
          <a:prstGeom prst="rect">
            <a:avLst/>
          </a:prstGeom>
          <a:solidFill>
            <a:srgbClr val="66FFFF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067759" y="956856"/>
            <a:ext cx="4076241" cy="538116"/>
          </a:xfrm>
          <a:prstGeom prst="rect">
            <a:avLst/>
          </a:prstGeom>
          <a:solidFill>
            <a:srgbClr val="66FFFF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-1" y="432690"/>
            <a:ext cx="4076241" cy="15696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9600" b="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WISE</a:t>
            </a:r>
            <a:endParaRPr lang="en-US" sz="9600" b="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5067759" y="420117"/>
            <a:ext cx="4076241" cy="15696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9600" b="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FOOL</a:t>
            </a:r>
            <a:endParaRPr lang="en-US" sz="9600" b="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12" name="Text Box 1026"/>
          <p:cNvSpPr txBox="1">
            <a:spLocks noChangeArrowheads="1"/>
          </p:cNvSpPr>
          <p:nvPr/>
        </p:nvSpPr>
        <p:spPr bwMode="auto">
          <a:xfrm>
            <a:off x="1" y="1931897"/>
            <a:ext cx="4082266" cy="43704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2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Glory / promotion</a:t>
            </a:r>
            <a:endParaRPr lang="en-US" sz="2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13" name="Text Box 1026"/>
          <p:cNvSpPr txBox="1">
            <a:spLocks noChangeArrowheads="1"/>
          </p:cNvSpPr>
          <p:nvPr/>
        </p:nvSpPr>
        <p:spPr bwMode="auto">
          <a:xfrm>
            <a:off x="5023175" y="1931897"/>
            <a:ext cx="4120825" cy="43704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2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shame</a:t>
            </a:r>
            <a:endParaRPr lang="en-US" sz="2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14" name="Text Box 1026"/>
          <p:cNvSpPr txBox="1">
            <a:spLocks noChangeArrowheads="1"/>
          </p:cNvSpPr>
          <p:nvPr/>
        </p:nvSpPr>
        <p:spPr bwMode="auto">
          <a:xfrm>
            <a:off x="1" y="2436833"/>
            <a:ext cx="4082266" cy="43704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280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Glad parents</a:t>
            </a:r>
            <a:endParaRPr lang="en-US" sz="2000" dirty="0">
              <a:solidFill>
                <a:srgbClr val="92D05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15" name="Text Box 1026"/>
          <p:cNvSpPr txBox="1">
            <a:spLocks noChangeArrowheads="1"/>
          </p:cNvSpPr>
          <p:nvPr/>
        </p:nvSpPr>
        <p:spPr bwMode="auto">
          <a:xfrm>
            <a:off x="5023175" y="2436833"/>
            <a:ext cx="4120825" cy="43704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280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Sad parents</a:t>
            </a:r>
            <a:endParaRPr lang="en-US" sz="2000" dirty="0">
              <a:solidFill>
                <a:srgbClr val="92D05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16" name="Text Box 1026"/>
          <p:cNvSpPr txBox="1">
            <a:spLocks noChangeArrowheads="1"/>
          </p:cNvSpPr>
          <p:nvPr/>
        </p:nvSpPr>
        <p:spPr bwMode="auto">
          <a:xfrm>
            <a:off x="1" y="2963804"/>
            <a:ext cx="4082266" cy="43704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2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Encouraging words</a:t>
            </a:r>
            <a:endParaRPr lang="en-US" sz="2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17" name="Text Box 1026"/>
          <p:cNvSpPr txBox="1">
            <a:spLocks noChangeArrowheads="1"/>
          </p:cNvSpPr>
          <p:nvPr/>
        </p:nvSpPr>
        <p:spPr bwMode="auto">
          <a:xfrm>
            <a:off x="5023175" y="2963804"/>
            <a:ext cx="4120825" cy="43704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2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No common sense</a:t>
            </a:r>
            <a:endParaRPr lang="en-US" sz="2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cxnSp>
        <p:nvCxnSpPr>
          <p:cNvPr id="24" name="Straight Connector 23"/>
          <p:cNvCxnSpPr/>
          <p:nvPr/>
        </p:nvCxnSpPr>
        <p:spPr bwMode="auto">
          <a:xfrm>
            <a:off x="4572000" y="1044992"/>
            <a:ext cx="0" cy="5572875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cxnSp>
      <p:sp>
        <p:nvSpPr>
          <p:cNvPr id="25" name="Text Box 1026"/>
          <p:cNvSpPr txBox="1">
            <a:spLocks noChangeArrowheads="1"/>
          </p:cNvSpPr>
          <p:nvPr/>
        </p:nvSpPr>
        <p:spPr bwMode="auto">
          <a:xfrm>
            <a:off x="1" y="3513085"/>
            <a:ext cx="4082266" cy="43704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280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Sensible pleasures</a:t>
            </a:r>
            <a:endParaRPr lang="en-US" sz="2000" dirty="0">
              <a:solidFill>
                <a:srgbClr val="92D05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26" name="Text Box 1026"/>
          <p:cNvSpPr txBox="1">
            <a:spLocks noChangeArrowheads="1"/>
          </p:cNvSpPr>
          <p:nvPr/>
        </p:nvSpPr>
        <p:spPr bwMode="auto">
          <a:xfrm>
            <a:off x="5023175" y="3513085"/>
            <a:ext cx="4120825" cy="43704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280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Fun in Wrong doing</a:t>
            </a:r>
            <a:endParaRPr lang="en-US" sz="2000" dirty="0">
              <a:solidFill>
                <a:srgbClr val="92D05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27" name="Text Box 1026"/>
          <p:cNvSpPr txBox="1">
            <a:spLocks noChangeArrowheads="1"/>
          </p:cNvSpPr>
          <p:nvPr/>
        </p:nvSpPr>
        <p:spPr bwMode="auto">
          <a:xfrm>
            <a:off x="1" y="4040056"/>
            <a:ext cx="4082266" cy="43704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2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leaders</a:t>
            </a:r>
            <a:endParaRPr lang="en-US" sz="2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28" name="Text Box 1026"/>
          <p:cNvSpPr txBox="1">
            <a:spLocks noChangeArrowheads="1"/>
          </p:cNvSpPr>
          <p:nvPr/>
        </p:nvSpPr>
        <p:spPr bwMode="auto">
          <a:xfrm>
            <a:off x="5023175" y="4040056"/>
            <a:ext cx="4120825" cy="43704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2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laborers</a:t>
            </a:r>
            <a:endParaRPr lang="en-US" sz="2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29" name="Text Box 1026"/>
          <p:cNvSpPr txBox="1">
            <a:spLocks noChangeArrowheads="1"/>
          </p:cNvSpPr>
          <p:nvPr/>
        </p:nvSpPr>
        <p:spPr bwMode="auto">
          <a:xfrm>
            <a:off x="-1" y="4532460"/>
            <a:ext cx="4082266" cy="43704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280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Blessing lifestyle</a:t>
            </a:r>
            <a:endParaRPr lang="en-US" sz="2000" dirty="0">
              <a:solidFill>
                <a:srgbClr val="92D05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30" name="Text Box 1026"/>
          <p:cNvSpPr txBox="1">
            <a:spLocks noChangeArrowheads="1"/>
          </p:cNvSpPr>
          <p:nvPr/>
        </p:nvSpPr>
        <p:spPr bwMode="auto">
          <a:xfrm>
            <a:off x="5023173" y="4532460"/>
            <a:ext cx="4120825" cy="43704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280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Destructive lifestyle</a:t>
            </a:r>
            <a:endParaRPr lang="en-US" sz="2000" dirty="0">
              <a:solidFill>
                <a:srgbClr val="92D05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31" name="Text Box 1026"/>
          <p:cNvSpPr txBox="1">
            <a:spLocks noChangeArrowheads="1"/>
          </p:cNvSpPr>
          <p:nvPr/>
        </p:nvSpPr>
        <p:spPr bwMode="auto">
          <a:xfrm>
            <a:off x="-1" y="5059431"/>
            <a:ext cx="4082266" cy="43704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2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Builds up families</a:t>
            </a:r>
            <a:endParaRPr lang="en-US" sz="2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32" name="Text Box 1026"/>
          <p:cNvSpPr txBox="1">
            <a:spLocks noChangeArrowheads="1"/>
          </p:cNvSpPr>
          <p:nvPr/>
        </p:nvSpPr>
        <p:spPr bwMode="auto">
          <a:xfrm>
            <a:off x="5023173" y="5059431"/>
            <a:ext cx="4120825" cy="43704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2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Tears down families</a:t>
            </a:r>
            <a:endParaRPr lang="en-US" sz="2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33" name="Text Box 1026"/>
          <p:cNvSpPr txBox="1">
            <a:spLocks noChangeArrowheads="1"/>
          </p:cNvSpPr>
          <p:nvPr/>
        </p:nvSpPr>
        <p:spPr bwMode="auto">
          <a:xfrm>
            <a:off x="-1" y="5608712"/>
            <a:ext cx="4082266" cy="43704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280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Words protect</a:t>
            </a:r>
            <a:endParaRPr lang="en-US" sz="2000" dirty="0">
              <a:solidFill>
                <a:srgbClr val="92D05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34" name="Text Box 1026"/>
          <p:cNvSpPr txBox="1">
            <a:spLocks noChangeArrowheads="1"/>
          </p:cNvSpPr>
          <p:nvPr/>
        </p:nvSpPr>
        <p:spPr bwMode="auto">
          <a:xfrm>
            <a:off x="5023173" y="5608712"/>
            <a:ext cx="4120825" cy="43704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280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Words bite</a:t>
            </a:r>
            <a:endParaRPr lang="en-US" sz="2000" dirty="0">
              <a:solidFill>
                <a:srgbClr val="92D05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35" name="Text Box 1026"/>
          <p:cNvSpPr txBox="1">
            <a:spLocks noChangeArrowheads="1"/>
          </p:cNvSpPr>
          <p:nvPr/>
        </p:nvSpPr>
        <p:spPr bwMode="auto">
          <a:xfrm>
            <a:off x="-1" y="6135683"/>
            <a:ext cx="4082266" cy="43704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2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Has life direction </a:t>
            </a:r>
            <a:endParaRPr lang="en-US" sz="2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36" name="Text Box 1026"/>
          <p:cNvSpPr txBox="1">
            <a:spLocks noChangeArrowheads="1"/>
          </p:cNvSpPr>
          <p:nvPr/>
        </p:nvSpPr>
        <p:spPr bwMode="auto">
          <a:xfrm>
            <a:off x="5023173" y="6135683"/>
            <a:ext cx="4120825" cy="43704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2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No life direction</a:t>
            </a:r>
            <a:endParaRPr lang="en-US" sz="2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07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280155"/>
            <a:ext cx="9144000" cy="130805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7900" b="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THE MARKS OF THE WISE &amp; THE FOOL</a:t>
            </a:r>
            <a:endParaRPr lang="en-US" sz="7900" b="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1" y="956856"/>
            <a:ext cx="4076241" cy="538116"/>
          </a:xfrm>
          <a:prstGeom prst="rect">
            <a:avLst/>
          </a:prstGeom>
          <a:solidFill>
            <a:srgbClr val="66FFFF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067759" y="956856"/>
            <a:ext cx="4076241" cy="538116"/>
          </a:xfrm>
          <a:prstGeom prst="rect">
            <a:avLst/>
          </a:prstGeom>
          <a:solidFill>
            <a:srgbClr val="66FFFF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-1" y="432690"/>
            <a:ext cx="4076241" cy="15696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9600" b="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WISE</a:t>
            </a:r>
            <a:endParaRPr lang="en-US" sz="9600" b="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5067759" y="420117"/>
            <a:ext cx="4076241" cy="15696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9600" b="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FOOL</a:t>
            </a:r>
            <a:endParaRPr lang="en-US" sz="9600" b="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12" name="Text Box 1026"/>
          <p:cNvSpPr txBox="1">
            <a:spLocks noChangeArrowheads="1"/>
          </p:cNvSpPr>
          <p:nvPr/>
        </p:nvSpPr>
        <p:spPr bwMode="auto">
          <a:xfrm>
            <a:off x="1" y="1931897"/>
            <a:ext cx="4082266" cy="43704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2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Avoids danger</a:t>
            </a:r>
            <a:endParaRPr lang="en-US" sz="2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13" name="Text Box 1026"/>
          <p:cNvSpPr txBox="1">
            <a:spLocks noChangeArrowheads="1"/>
          </p:cNvSpPr>
          <p:nvPr/>
        </p:nvSpPr>
        <p:spPr bwMode="auto">
          <a:xfrm>
            <a:off x="5023175" y="1931897"/>
            <a:ext cx="4120825" cy="43704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2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Reckless</a:t>
            </a:r>
            <a:endParaRPr lang="en-US" sz="2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14" name="Text Box 1026"/>
          <p:cNvSpPr txBox="1">
            <a:spLocks noChangeArrowheads="1"/>
          </p:cNvSpPr>
          <p:nvPr/>
        </p:nvSpPr>
        <p:spPr bwMode="auto">
          <a:xfrm>
            <a:off x="1" y="2436833"/>
            <a:ext cx="4082266" cy="43704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280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Prosperous efforts</a:t>
            </a:r>
            <a:endParaRPr lang="en-US" sz="2000" dirty="0">
              <a:solidFill>
                <a:srgbClr val="92D05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15" name="Text Box 1026"/>
          <p:cNvSpPr txBox="1">
            <a:spLocks noChangeArrowheads="1"/>
          </p:cNvSpPr>
          <p:nvPr/>
        </p:nvSpPr>
        <p:spPr bwMode="auto">
          <a:xfrm>
            <a:off x="5023175" y="2436833"/>
            <a:ext cx="4120825" cy="43704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280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poverty</a:t>
            </a:r>
            <a:endParaRPr lang="en-US" sz="2000" dirty="0">
              <a:solidFill>
                <a:srgbClr val="92D05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16" name="Text Box 1026"/>
          <p:cNvSpPr txBox="1">
            <a:spLocks noChangeArrowheads="1"/>
          </p:cNvSpPr>
          <p:nvPr/>
        </p:nvSpPr>
        <p:spPr bwMode="auto">
          <a:xfrm>
            <a:off x="1" y="2963804"/>
            <a:ext cx="4082266" cy="43704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2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Has peace</a:t>
            </a:r>
            <a:endParaRPr lang="en-US" sz="2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17" name="Text Box 1026"/>
          <p:cNvSpPr txBox="1">
            <a:spLocks noChangeArrowheads="1"/>
          </p:cNvSpPr>
          <p:nvPr/>
        </p:nvSpPr>
        <p:spPr bwMode="auto">
          <a:xfrm>
            <a:off x="5023175" y="2963804"/>
            <a:ext cx="4120825" cy="43704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2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Has no peace</a:t>
            </a:r>
            <a:endParaRPr lang="en-US" sz="2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cxnSp>
        <p:nvCxnSpPr>
          <p:cNvPr id="24" name="Straight Connector 23"/>
          <p:cNvCxnSpPr/>
          <p:nvPr/>
        </p:nvCxnSpPr>
        <p:spPr bwMode="auto">
          <a:xfrm>
            <a:off x="4572000" y="1044992"/>
            <a:ext cx="0" cy="5572875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cxnSp>
      <p:sp>
        <p:nvSpPr>
          <p:cNvPr id="25" name="Text Box 1026"/>
          <p:cNvSpPr txBox="1">
            <a:spLocks noChangeArrowheads="1"/>
          </p:cNvSpPr>
          <p:nvPr/>
        </p:nvSpPr>
        <p:spPr bwMode="auto">
          <a:xfrm>
            <a:off x="1" y="3513085"/>
            <a:ext cx="4082266" cy="43704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2800" spc="-15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Instruction appealing</a:t>
            </a:r>
            <a:endParaRPr lang="en-US" sz="2000" spc="-150" dirty="0">
              <a:solidFill>
                <a:srgbClr val="92D05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26" name="Text Box 1026"/>
          <p:cNvSpPr txBox="1">
            <a:spLocks noChangeArrowheads="1"/>
          </p:cNvSpPr>
          <p:nvPr/>
        </p:nvSpPr>
        <p:spPr bwMode="auto">
          <a:xfrm>
            <a:off x="5023175" y="3513085"/>
            <a:ext cx="4120825" cy="43704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2800" spc="-15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Instruction disgusting</a:t>
            </a:r>
            <a:endParaRPr lang="en-US" sz="2000" spc="-150" dirty="0">
              <a:solidFill>
                <a:srgbClr val="92D05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27" name="Text Box 1026"/>
          <p:cNvSpPr txBox="1">
            <a:spLocks noChangeArrowheads="1"/>
          </p:cNvSpPr>
          <p:nvPr/>
        </p:nvSpPr>
        <p:spPr bwMode="auto">
          <a:xfrm>
            <a:off x="1" y="4040056"/>
            <a:ext cx="4082266" cy="43704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2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Gives knowledge</a:t>
            </a:r>
            <a:endParaRPr lang="en-US" sz="2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28" name="Text Box 1026"/>
          <p:cNvSpPr txBox="1">
            <a:spLocks noChangeArrowheads="1"/>
          </p:cNvSpPr>
          <p:nvPr/>
        </p:nvSpPr>
        <p:spPr bwMode="auto">
          <a:xfrm>
            <a:off x="5023175" y="4040056"/>
            <a:ext cx="4120825" cy="43704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2800" spc="-3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No knowledge to give</a:t>
            </a:r>
            <a:endParaRPr lang="en-US" sz="2000" spc="-3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29" name="Text Box 1026"/>
          <p:cNvSpPr txBox="1">
            <a:spLocks noChangeArrowheads="1"/>
          </p:cNvSpPr>
          <p:nvPr/>
        </p:nvSpPr>
        <p:spPr bwMode="auto">
          <a:xfrm>
            <a:off x="-1" y="4532460"/>
            <a:ext cx="4082266" cy="43704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280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Eyes focused</a:t>
            </a:r>
            <a:endParaRPr lang="en-US" sz="2000" dirty="0">
              <a:solidFill>
                <a:srgbClr val="92D05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30" name="Text Box 1026"/>
          <p:cNvSpPr txBox="1">
            <a:spLocks noChangeArrowheads="1"/>
          </p:cNvSpPr>
          <p:nvPr/>
        </p:nvSpPr>
        <p:spPr bwMode="auto">
          <a:xfrm>
            <a:off x="5023173" y="4532460"/>
            <a:ext cx="4120825" cy="43704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280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Eyes cannot focus</a:t>
            </a:r>
            <a:endParaRPr lang="en-US" sz="2000" dirty="0">
              <a:solidFill>
                <a:srgbClr val="92D05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31" name="Text Box 1026"/>
          <p:cNvSpPr txBox="1">
            <a:spLocks noChangeArrowheads="1"/>
          </p:cNvSpPr>
          <p:nvPr/>
        </p:nvSpPr>
        <p:spPr bwMode="auto">
          <a:xfrm>
            <a:off x="-1" y="5059431"/>
            <a:ext cx="4082266" cy="43704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2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Saves up</a:t>
            </a:r>
            <a:endParaRPr lang="en-US" sz="2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32" name="Text Box 1026"/>
          <p:cNvSpPr txBox="1">
            <a:spLocks noChangeArrowheads="1"/>
          </p:cNvSpPr>
          <p:nvPr/>
        </p:nvSpPr>
        <p:spPr bwMode="auto">
          <a:xfrm>
            <a:off x="5023173" y="5059431"/>
            <a:ext cx="4120825" cy="43704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2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Spends everything</a:t>
            </a:r>
            <a:endParaRPr lang="en-US" sz="2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33" name="Text Box 1026"/>
          <p:cNvSpPr txBox="1">
            <a:spLocks noChangeArrowheads="1"/>
          </p:cNvSpPr>
          <p:nvPr/>
        </p:nvSpPr>
        <p:spPr bwMode="auto">
          <a:xfrm>
            <a:off x="-1" y="5608712"/>
            <a:ext cx="4082266" cy="112646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280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Controls tongue/temper when angry</a:t>
            </a:r>
            <a:endParaRPr lang="en-US" sz="2000" dirty="0">
              <a:solidFill>
                <a:srgbClr val="92D05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34" name="Text Box 1026"/>
          <p:cNvSpPr txBox="1">
            <a:spLocks noChangeArrowheads="1"/>
          </p:cNvSpPr>
          <p:nvPr/>
        </p:nvSpPr>
        <p:spPr bwMode="auto">
          <a:xfrm>
            <a:off x="5023173" y="5608712"/>
            <a:ext cx="4120825" cy="112646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280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Cannot control tongue/temper when angry</a:t>
            </a:r>
            <a:endParaRPr lang="en-US" sz="2000" dirty="0">
              <a:solidFill>
                <a:srgbClr val="92D05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322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33907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121186" y="752448"/>
            <a:ext cx="8901628" cy="207210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6600" b="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Jenkins v2.0" pitchFamily="2" charset="0"/>
              </a:rPr>
              <a:t>Do The Math!</a:t>
            </a:r>
            <a:endParaRPr lang="en-US" sz="16600" b="0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Jenkins v2.0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21186" y="2462708"/>
            <a:ext cx="8901628" cy="294272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23900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Jenkins v2.0" pitchFamily="2" charset="0"/>
              </a:rPr>
              <a:t>HERO?</a:t>
            </a: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21186" y="4410059"/>
            <a:ext cx="8901628" cy="246567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9900" b="0" dirty="0" smtClean="0">
                <a:solidFill>
                  <a:srgbClr val="99FF9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Jenkins v2.0" pitchFamily="2" charset="0"/>
              </a:rPr>
              <a:t>Or ZERO?</a:t>
            </a:r>
          </a:p>
        </p:txBody>
      </p:sp>
    </p:spTree>
    <p:extLst>
      <p:ext uri="{BB962C8B-B14F-4D97-AF65-F5344CB8AC3E}">
        <p14:creationId xmlns:p14="http://schemas.microsoft.com/office/powerpoint/2010/main" val="46132130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build="allAtOnce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121186" y="752448"/>
            <a:ext cx="8901628" cy="207210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6600" b="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Jenkins v2.0" pitchFamily="2" charset="0"/>
              </a:rPr>
              <a:t>Do The Math!</a:t>
            </a:r>
            <a:endParaRPr lang="en-US" sz="16600" b="0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Jenkins v2.0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21186" y="2286436"/>
            <a:ext cx="8901628" cy="294272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23900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Jenkins v2.0" pitchFamily="2" charset="0"/>
              </a:rPr>
              <a:t>W1SE?</a:t>
            </a: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21186" y="4410059"/>
            <a:ext cx="8901628" cy="246567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9900" b="0" dirty="0" smtClean="0">
                <a:solidFill>
                  <a:srgbClr val="99FF9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Jenkins v2.0" pitchFamily="2" charset="0"/>
              </a:rPr>
              <a:t>Or FOOL?</a:t>
            </a: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121186" y="3726459"/>
            <a:ext cx="8901628" cy="112646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9600" b="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Jenkins v2.0" pitchFamily="2" charset="0"/>
              </a:rPr>
              <a:t>100%</a:t>
            </a:r>
          </a:p>
        </p:txBody>
      </p:sp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121186" y="5342754"/>
            <a:ext cx="8901628" cy="112646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9600" b="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Jenkins v2.0" pitchFamily="2" charset="0"/>
              </a:rPr>
              <a:t>0%</a:t>
            </a:r>
          </a:p>
        </p:txBody>
      </p:sp>
    </p:spTree>
    <p:extLst>
      <p:ext uri="{BB962C8B-B14F-4D97-AF65-F5344CB8AC3E}">
        <p14:creationId xmlns:p14="http://schemas.microsoft.com/office/powerpoint/2010/main" val="572602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allAtOnce"/>
      <p:bldP spid="6" grpId="0"/>
      <p:bldP spid="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121186" y="-840662"/>
            <a:ext cx="8901628" cy="504753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322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WISE</a:t>
            </a:r>
            <a:endParaRPr lang="en-US" sz="32200" b="0" spc="-15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09550" y="3817676"/>
            <a:ext cx="8724901" cy="2092862"/>
          </a:xfrm>
          <a:prstGeom prst="rect">
            <a:avLst/>
          </a:prstGeom>
          <a:solidFill>
            <a:schemeClr val="tx1">
              <a:alpha val="9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63979" y="3817657"/>
            <a:ext cx="8616043" cy="2088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15:24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 way of life is above to the wise, that he may depart from hell beneath.</a:t>
            </a:r>
          </a:p>
        </p:txBody>
      </p:sp>
    </p:spTree>
    <p:extLst>
      <p:ext uri="{BB962C8B-B14F-4D97-AF65-F5344CB8AC3E}">
        <p14:creationId xmlns:p14="http://schemas.microsoft.com/office/powerpoint/2010/main" val="1998899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 animBg="1"/>
      <p:bldP spid="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121186" y="-840662"/>
            <a:ext cx="8901628" cy="504753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32200" b="0" spc="-15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FOOL</a:t>
            </a:r>
            <a:endParaRPr lang="en-US" sz="32200" b="0" spc="-150" dirty="0">
              <a:solidFill>
                <a:srgbClr val="92D05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09550" y="3817675"/>
            <a:ext cx="8724901" cy="2577097"/>
          </a:xfrm>
          <a:prstGeom prst="rect">
            <a:avLst/>
          </a:prstGeom>
          <a:solidFill>
            <a:schemeClr val="tx1">
              <a:alpha val="9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63979" y="3817657"/>
            <a:ext cx="8616043" cy="2577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Psalm 14:1a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 fool hath said in his heart, There is no God. </a:t>
            </a:r>
            <a:r>
              <a:rPr lang="en-US" b="0" dirty="0">
                <a:solidFill>
                  <a:schemeClr val="bg2">
                    <a:lumMod val="50000"/>
                  </a:schemeClr>
                </a:solidFill>
                <a:latin typeface="Teen" pitchFamily="2" charset="0"/>
              </a:rPr>
              <a:t>They are corrupt, they have done abominable works, there is none that doeth good. </a:t>
            </a:r>
          </a:p>
        </p:txBody>
      </p:sp>
    </p:spTree>
    <p:extLst>
      <p:ext uri="{BB962C8B-B14F-4D97-AF65-F5344CB8AC3E}">
        <p14:creationId xmlns:p14="http://schemas.microsoft.com/office/powerpoint/2010/main" val="2666787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 animBg="1"/>
      <p:bldP spid="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09550" y="2382569"/>
            <a:ext cx="8724901" cy="2092863"/>
          </a:xfrm>
          <a:prstGeom prst="rect">
            <a:avLst/>
          </a:prstGeom>
          <a:solidFill>
            <a:schemeClr val="tx1">
              <a:alpha val="9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63979" y="2382560"/>
            <a:ext cx="8616043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1 John 5:12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He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that hath the Son hath life; and he that hath not the Son of God hath not life.</a:t>
            </a:r>
          </a:p>
        </p:txBody>
      </p:sp>
    </p:spTree>
    <p:extLst>
      <p:ext uri="{BB962C8B-B14F-4D97-AF65-F5344CB8AC3E}">
        <p14:creationId xmlns:p14="http://schemas.microsoft.com/office/powerpoint/2010/main" val="3329884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7630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3059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OUTPUT_FILE_NAME" val="ELEVATE-03"/>
  <p:tag name="GENSWF_MOVIE_ONCLICK_URL" val="http://"/>
  <p:tag name="GENSWF_MOVIE_PRESENTATION_END_URL" val="http://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>
        <a:spAutoFit/>
      </a:bodyPr>
      <a:lstStyle>
        <a:defPPr>
          <a:defRPr dirty="0" smtClean="0">
            <a:solidFill>
              <a:srgbClr val="99CC00"/>
            </a:solidFill>
            <a:effectLst>
              <a:outerShdw blurRad="50800" dist="63500" dir="2700000" algn="tl" rotWithShape="0">
                <a:prstClr val="black">
                  <a:alpha val="95000"/>
                </a:prstClr>
              </a:outerShdw>
              <a:reflection blurRad="6350" stA="55000" endA="300" endPos="45500" dir="5400000" sy="-100000" algn="bl" rotWithShape="0"/>
            </a:effectLst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>
        <a:spAutoFit/>
      </a:bodyPr>
      <a:lstStyle>
        <a:defPPr>
          <a:defRPr dirty="0" smtClean="0">
            <a:solidFill>
              <a:srgbClr val="99CC00"/>
            </a:solidFill>
            <a:effectLst>
              <a:outerShdw blurRad="50800" dist="63500" dir="2700000" algn="tl" rotWithShape="0">
                <a:prstClr val="black">
                  <a:alpha val="95000"/>
                </a:prstClr>
              </a:outerShdw>
              <a:reflection blurRad="6350" stA="55000" endA="300" endPos="45500" dir="5400000" sy="-100000" algn="bl" rotWithShape="0"/>
            </a:effectLst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>
        <a:spAutoFit/>
      </a:bodyPr>
      <a:lstStyle>
        <a:defPPr>
          <a:defRPr dirty="0" smtClean="0">
            <a:solidFill>
              <a:srgbClr val="99CC00"/>
            </a:solidFill>
            <a:effectLst>
              <a:outerShdw blurRad="50800" dist="63500" dir="2700000" algn="tl" rotWithShape="0">
                <a:prstClr val="black">
                  <a:alpha val="95000"/>
                </a:prstClr>
              </a:outerShdw>
              <a:reflection blurRad="6350" stA="55000" endA="300" endPos="45500" dir="5400000" sy="-100000" algn="bl" rotWithShape="0"/>
            </a:effectLst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74462</TotalTime>
  <Words>706</Words>
  <Application>Microsoft Office PowerPoint</Application>
  <PresentationFormat>On-screen Show (4:3)</PresentationFormat>
  <Paragraphs>259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44</vt:i4>
      </vt:variant>
    </vt:vector>
  </HeadingPairs>
  <TitlesOfParts>
    <vt:vector size="56" baseType="lpstr">
      <vt:lpstr>Arial</vt:lpstr>
      <vt:lpstr>Dirty Ego</vt:lpstr>
      <vt:lpstr>Trubble</vt:lpstr>
      <vt:lpstr>Tandelle</vt:lpstr>
      <vt:lpstr>Teen</vt:lpstr>
      <vt:lpstr>Teen Light</vt:lpstr>
      <vt:lpstr>Tempus Sans ITC</vt:lpstr>
      <vt:lpstr>Jenkins v2.0</vt:lpstr>
      <vt:lpstr>Default Design</vt:lpstr>
      <vt:lpstr>3_Default Design</vt:lpstr>
      <vt:lpstr>1_Default Design</vt:lpstr>
      <vt:lpstr>2_Default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RDJ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PRAYER: Our Opportunity</dc:title>
  <dc:creator>RDJ</dc:creator>
  <cp:lastModifiedBy>Roger J</cp:lastModifiedBy>
  <cp:revision>4710</cp:revision>
  <dcterms:created xsi:type="dcterms:W3CDTF">2005-02-19T02:02:57Z</dcterms:created>
  <dcterms:modified xsi:type="dcterms:W3CDTF">2012-08-19T03:55:34Z</dcterms:modified>
</cp:coreProperties>
</file>