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10301" r:id="rId2"/>
    <p:sldId id="9429" r:id="rId3"/>
    <p:sldId id="10497" r:id="rId4"/>
    <p:sldId id="10665" r:id="rId5"/>
    <p:sldId id="10666" r:id="rId6"/>
    <p:sldId id="10667" r:id="rId7"/>
    <p:sldId id="10668" r:id="rId8"/>
    <p:sldId id="10679" r:id="rId9"/>
    <p:sldId id="10669" r:id="rId10"/>
    <p:sldId id="10670" r:id="rId11"/>
    <p:sldId id="10671" r:id="rId12"/>
    <p:sldId id="10672" r:id="rId13"/>
    <p:sldId id="10680" r:id="rId14"/>
    <p:sldId id="10673" r:id="rId15"/>
    <p:sldId id="10674" r:id="rId16"/>
    <p:sldId id="10675" r:id="rId17"/>
    <p:sldId id="10676" r:id="rId18"/>
    <p:sldId id="10677" r:id="rId19"/>
    <p:sldId id="10678" r:id="rId20"/>
    <p:sldId id="10622" r:id="rId21"/>
    <p:sldId id="10425" r:id="rId22"/>
    <p:sldId id="10391" r:id="rId23"/>
    <p:sldId id="10300" r:id="rId24"/>
  </p:sldIdLst>
  <p:sldSz cx="9144000" cy="6858000" type="screen4x3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YouMurderer BB" pitchFamily="2" charset="0"/>
      <p:regular r:id="rId30"/>
    </p:embeddedFont>
    <p:embeddedFont>
      <p:font typeface="Tempus Sans ITC" pitchFamily="82" charset="0"/>
      <p:regular r:id="rId31"/>
    </p:embeddedFont>
    <p:embeddedFont>
      <p:font typeface="Teen" pitchFamily="2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5pPr>
    <a:lvl6pPr marL="22860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6pPr>
    <a:lvl7pPr marL="27432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7pPr>
    <a:lvl8pPr marL="32004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8pPr>
    <a:lvl9pPr marL="3657600" algn="l" defTabSz="914400" rtl="0" eaLnBrk="1" latinLnBrk="0" hangingPunct="1">
      <a:defRPr sz="4000" b="1" kern="1200">
        <a:solidFill>
          <a:schemeClr val="tx1"/>
        </a:solidFill>
        <a:latin typeface="Tempus Sans ITC" pitchFamily="82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CCFF99"/>
    <a:srgbClr val="FFFF66"/>
    <a:srgbClr val="FFFF99"/>
    <a:srgbClr val="00FFFF"/>
    <a:srgbClr val="A7FFE2"/>
    <a:srgbClr val="B4DE86"/>
    <a:srgbClr val="66FFFF"/>
    <a:srgbClr val="CCFFCC"/>
    <a:srgbClr val="7E48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93" autoAdjust="0"/>
    <p:restoredTop sz="94229" autoAdjust="0"/>
  </p:normalViewPr>
  <p:slideViewPr>
    <p:cSldViewPr snapToGrid="0">
      <p:cViewPr varScale="1">
        <p:scale>
          <a:sx n="127" d="100"/>
          <a:sy n="127" d="100"/>
        </p:scale>
        <p:origin x="-5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4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fld id="{E0EB3348-DC86-4719-9D28-4EC761E6103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30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212657-579D-4BBD-B88B-C7C745ED7550}" type="slidenum">
              <a:rPr lang="en-US">
                <a:solidFill>
                  <a:srgbClr val="000000"/>
                </a:solidFill>
              </a:rPr>
              <a:pPr/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9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13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14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15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16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17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19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21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22</a:t>
            </a:fld>
            <a:endParaRPr lang="en-US" dirty="0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6668D-DB14-4265-A0ED-4F309E1E7025}" type="slidenum">
              <a:rPr lang="en-US"/>
              <a:pPr/>
              <a:t>23</a:t>
            </a:fld>
            <a:endParaRPr lang="en-US"/>
          </a:p>
        </p:txBody>
      </p:sp>
      <p:sp>
        <p:nvSpPr>
          <p:cNvPr id="16833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33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98DD673A-F5FD-4BD3-8DB5-14812BF4A67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56FD5E0-B52A-41B2-8F68-7FF3B1E66AB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DF4D951-8D69-4FEB-B813-26BAC8B6900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5CDBB75-8885-45C0-BD4E-C9BA718307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9920C27-276B-4574-87E5-3DCD076319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CDA3D20D-9913-43A5-BCB3-620972D33C7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F48D4EA1-4817-4FC7-BBD5-3146F0E3128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CA3ABBC-BB52-4AE5-8A5A-DCA8EB26F6C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3EAE8013-45C1-497E-BD44-9E59211394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8D20B47-F8D5-495C-A854-6539A82AC21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663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POSSESIONS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04827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5:1-6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Go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to now, ye rich men, weep and howl for your miseries that shall come upon you.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Your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riches are corrupted, and your garments are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motheaten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760" y="1035772"/>
            <a:ext cx="2301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(STUFF)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22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 animBg="1"/>
      <p:bldP spid="7" grpId="0" autoUpdateAnimBg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663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POSSESIONS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2"/>
            <a:ext cx="8763000" cy="3563291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5:1-6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3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Your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gold and silver is cankered; and the rust of them shall be a witness against you, and shall eat your flesh as it were fire. Ye have heaped treasure together for the last days.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760" y="1035772"/>
            <a:ext cx="2301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(STUFF)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802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663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POSSESIONS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09818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5:1-6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4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Behold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the hire of the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labourers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who have reaped down your fields, which is of you kept back by fraud,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crieth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: and the cries of them which have reaped are entered into the ears of the Lord of </a:t>
            </a:r>
            <a:r>
              <a:rPr lang="en-US" b="0" dirty="0" err="1" smtClean="0">
                <a:solidFill>
                  <a:schemeClr val="bg1"/>
                </a:solidFill>
                <a:latin typeface="Teen" pitchFamily="2" charset="0"/>
              </a:rPr>
              <a:t>sabaoth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42760" y="1035772"/>
            <a:ext cx="2301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(STUFF)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7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663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0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POSSESIONS</a:t>
            </a:r>
            <a:endParaRPr lang="en-US" sz="10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4072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5:1-6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5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have lived in pleasure on the earth, and been wanton; ye have nourished your hearts, as in a day of slaughter.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6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Ye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have condemned and killed the just; and he doth not resist you.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42760" y="1035772"/>
            <a:ext cx="2301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(STUFF)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023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22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672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PATIENCE</a:t>
            </a:r>
            <a:endParaRPr lang="en-US" sz="11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6329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5:7-12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7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patient therefore, brethren, unto the coming of the Lord. Behold, the husbandman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waiteth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for the precious fruit of the earth, and hath long patience for it, until he receive the early and latter rain.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0240" y="1081492"/>
            <a:ext cx="341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(ENDURANCE)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546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 animBg="1"/>
      <p:bldP spid="7" grpId="0" autoUpdateAnimBg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672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PATIENCE</a:t>
            </a:r>
            <a:endParaRPr lang="en-US" sz="11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403316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5:7-12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8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ye also patient;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stablish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your hearts: for the coming of the Lord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draweth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nigh.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9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Grudge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not one against another, brethren, lest ye be condemned: behold, the judge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standeth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before the door.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0240" y="1081492"/>
            <a:ext cx="341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(ENDURANCE)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48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672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PATIENCE</a:t>
            </a:r>
            <a:endParaRPr lang="en-US" sz="11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2"/>
            <a:ext cx="8763000" cy="307084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5:7-12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10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Take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my brethren, the prophets, who have spoken in the name of the Lord, for an example of suffering affliction, and of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patience.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30240" y="1081492"/>
            <a:ext cx="341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(ENDURANCE)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270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672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PATIENCE</a:t>
            </a:r>
            <a:endParaRPr lang="en-US" sz="11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2"/>
            <a:ext cx="8763000" cy="307084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5:7-12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11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Behold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we count them happy which endure. Ye have heard of the patience of Job, and have seen the end of the Lord; that the Lord is very pitiful, and of tender mercy.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0240" y="1081492"/>
            <a:ext cx="341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(ENDURANCE)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35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35672"/>
            <a:ext cx="91440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0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PATIENCE</a:t>
            </a:r>
            <a:endParaRPr lang="en-US" sz="110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6329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5:7-12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12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But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above all things, my brethren, swear not, neither by heaven, neither by the earth, neither by any other oath: but let your yea be yea; and your nay, nay; lest ye fall into condemnation.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0240" y="1081492"/>
            <a:ext cx="3413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(ENDURANCE)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307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19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4033162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13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any among you afflicted? let him pray. Is any merry? let him sing psalms.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14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Is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any sick among you? let him call for the elders of the church; and let them pray over him, anointing him with oil in the name of the Lord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: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36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6" grpId="0" animBg="1"/>
      <p:bldP spid="7" grpId="0" autoUpdateAnimBg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2578405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257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15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the prayer of faith shall save the sick, and the Lord shall raise him up; and if he have committed sins, they shall be forgiven him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8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07084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16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Confess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your faults one to another, and pray one for another, that ye may be healed. The effectual fervent prayer of a righteous man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availeth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much.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1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6329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17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Elias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was a man subject to like passions as we are, and he prayed earnestly that it might not rain: and it rained not on the earth by the space of three years and six months.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08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563290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18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And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he prayed again, and the heaven gave rain, and the earth brought forth her fruit. </a:t>
            </a:r>
          </a:p>
          <a:p>
            <a:pPr>
              <a:lnSpc>
                <a:spcPct val="80000"/>
              </a:lnSpc>
            </a:pP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19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Brethren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, if any of you do err from the truth, and one convert him;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25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22933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9600" spc="-300" dirty="0" smtClean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Calibri" pitchFamily="34" charset="0"/>
                <a:cs typeface="Calibri" pitchFamily="34" charset="0"/>
              </a:rPr>
              <a:t>CARE FOR PEOPLE</a:t>
            </a:r>
            <a:endParaRPr lang="en-US" sz="9600" i="1" spc="-300" dirty="0">
              <a:ln>
                <a:solidFill>
                  <a:schemeClr val="tx1"/>
                </a:solidFill>
              </a:ln>
              <a:solidFill>
                <a:schemeClr val="bg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82332"/>
            <a:ext cx="9144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1500" b="0" spc="-150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WITH YOUR PRAYERS</a:t>
            </a:r>
            <a:endParaRPr lang="en-US" sz="11500" b="0" spc="-150" dirty="0">
              <a:ln>
                <a:solidFill>
                  <a:schemeClr val="tx1"/>
                </a:solidFill>
              </a:ln>
              <a:solidFill>
                <a:srgbClr val="00FFFF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90500" y="2372823"/>
            <a:ext cx="8763000" cy="3070847"/>
          </a:xfrm>
          <a:prstGeom prst="rect">
            <a:avLst/>
          </a:prstGeom>
          <a:solidFill>
            <a:schemeClr val="tx1">
              <a:alpha val="60000"/>
            </a:schemeClr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" y="2374112"/>
            <a:ext cx="8610600" cy="3069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James </a:t>
            </a:r>
            <a:r>
              <a:rPr lang="en-US" b="0" dirty="0" smtClean="0">
                <a:solidFill>
                  <a:srgbClr val="FFFF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>5:13-20</a:t>
            </a:r>
            <a: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  <a:t/>
            </a:r>
            <a:br>
              <a:rPr lang="en-US" b="0" dirty="0" smtClean="0">
                <a:solidFill>
                  <a:schemeClr val="folHlin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Teen" pitchFamily="2" charset="0"/>
              </a:rPr>
            </a:br>
            <a:r>
              <a:rPr lang="en-US" b="0" baseline="30000" dirty="0" smtClean="0">
                <a:solidFill>
                  <a:srgbClr val="FFFF00"/>
                </a:solidFill>
                <a:latin typeface="Teen" pitchFamily="2" charset="0"/>
              </a:rPr>
              <a:t>20</a:t>
            </a:r>
            <a:r>
              <a:rPr lang="en-US" b="0" baseline="30000" dirty="0" smtClean="0">
                <a:solidFill>
                  <a:schemeClr val="bg1"/>
                </a:solidFill>
                <a:latin typeface="Teen" pitchFamily="2" charset="0"/>
              </a:rPr>
              <a:t> 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Let 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him know, that he which </a:t>
            </a:r>
            <a:r>
              <a:rPr lang="en-US" b="0" dirty="0" err="1">
                <a:solidFill>
                  <a:schemeClr val="bg1"/>
                </a:solidFill>
                <a:latin typeface="Teen" pitchFamily="2" charset="0"/>
              </a:rPr>
              <a:t>converteth</a:t>
            </a:r>
            <a:r>
              <a:rPr lang="en-US" b="0" dirty="0">
                <a:solidFill>
                  <a:schemeClr val="bg1"/>
                </a:solidFill>
                <a:latin typeface="Teen" pitchFamily="2" charset="0"/>
              </a:rPr>
              <a:t> the sinner from the error of his way shall save a soul from death, and shall hide a multitude of sins</a:t>
            </a:r>
            <a:r>
              <a:rPr lang="en-US" b="0" dirty="0" smtClean="0">
                <a:solidFill>
                  <a:schemeClr val="bg1"/>
                </a:solidFill>
                <a:latin typeface="Teen" pitchFamily="2" charset="0"/>
              </a:rPr>
              <a:t>.</a:t>
            </a:r>
            <a:endParaRPr lang="en-US" b="0" dirty="0">
              <a:solidFill>
                <a:schemeClr val="bg1"/>
              </a:solidFill>
              <a:latin typeface="Tee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61560" y="1081492"/>
            <a:ext cx="4282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7200" b="0" dirty="0" smtClean="0">
                <a:ln>
                  <a:solidFill>
                    <a:schemeClr val="tx1"/>
                  </a:solidFill>
                </a:ln>
                <a:solidFill>
                  <a:srgbClr val="FFC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(RESTORATION)</a:t>
            </a:r>
            <a:endParaRPr lang="en-US" sz="7200" b="0" dirty="0">
              <a:ln>
                <a:solidFill>
                  <a:schemeClr val="tx1"/>
                </a:solidFill>
              </a:ln>
              <a:solidFill>
                <a:srgbClr val="FFC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127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21230066">
            <a:off x="-350522" y="1398555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500" b="0" dirty="0" smtClean="0">
                <a:ln>
                  <a:solidFill>
                    <a:schemeClr val="tx1"/>
                  </a:solidFill>
                </a:ln>
                <a:solidFill>
                  <a:srgbClr val="FFFF66"/>
                </a:solidFill>
                <a:effectLst>
                  <a:glow rad="228600">
                    <a:schemeClr val="accent4">
                      <a:satMod val="175000"/>
                      <a:alpha val="55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CARE BY GIVING</a:t>
            </a:r>
            <a:endParaRPr lang="en-US" sz="12500" b="0" dirty="0">
              <a:ln>
                <a:solidFill>
                  <a:schemeClr val="tx1"/>
                </a:solidFill>
              </a:ln>
              <a:solidFill>
                <a:srgbClr val="FFFF66"/>
              </a:solidFill>
              <a:effectLst>
                <a:glow rad="228600">
                  <a:schemeClr val="accent4">
                    <a:satMod val="175000"/>
                    <a:alpha val="55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119764"/>
            <a:ext cx="91440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500" b="0" dirty="0" smtClean="0">
                <a:ln>
                  <a:solidFill>
                    <a:schemeClr val="tx1"/>
                  </a:solidFill>
                </a:ln>
                <a:solidFill>
                  <a:srgbClr val="CCFF99"/>
                </a:solidFill>
                <a:effectLst>
                  <a:glow rad="228600">
                    <a:schemeClr val="accent4">
                      <a:satMod val="175000"/>
                      <a:alpha val="55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CARE BY ENDURING</a:t>
            </a:r>
            <a:endParaRPr lang="en-US" sz="12500" b="0" dirty="0">
              <a:ln>
                <a:solidFill>
                  <a:schemeClr val="tx1"/>
                </a:solidFill>
              </a:ln>
              <a:solidFill>
                <a:srgbClr val="CCFF99"/>
              </a:solidFill>
              <a:effectLst>
                <a:glow rad="228600">
                  <a:schemeClr val="accent4">
                    <a:satMod val="175000"/>
                    <a:alpha val="55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327583">
            <a:off x="1" y="2922737"/>
            <a:ext cx="9144000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2500" b="0" spc="-150" dirty="0" smtClean="0">
                <a:ln>
                  <a:solidFill>
                    <a:schemeClr val="tx1"/>
                  </a:solidFill>
                </a:ln>
                <a:solidFill>
                  <a:srgbClr val="99FFCC"/>
                </a:solidFill>
                <a:effectLst>
                  <a:glow rad="228600">
                    <a:schemeClr val="accent4">
                      <a:satMod val="175000"/>
                      <a:alpha val="55000"/>
                    </a:schemeClr>
                  </a:glow>
                  <a:outerShdw blurRad="50800" dist="38100" algn="l" rotWithShape="0">
                    <a:schemeClr val="tx1">
                      <a:alpha val="75000"/>
                    </a:schemeClr>
                  </a:outerShdw>
                </a:effectLst>
                <a:latin typeface="YouMurderer BB" pitchFamily="2" charset="0"/>
                <a:cs typeface="Calibri" pitchFamily="34" charset="0"/>
              </a:rPr>
              <a:t>CARE BY RESTORING</a:t>
            </a:r>
            <a:endParaRPr lang="en-US" sz="12500" b="0" spc="-150" dirty="0">
              <a:ln>
                <a:solidFill>
                  <a:schemeClr val="tx1"/>
                </a:solidFill>
              </a:ln>
              <a:solidFill>
                <a:srgbClr val="99FFCC"/>
              </a:solidFill>
              <a:effectLst>
                <a:glow rad="228600">
                  <a:schemeClr val="accent4">
                    <a:satMod val="175000"/>
                    <a:alpha val="55000"/>
                  </a:schemeClr>
                </a:glow>
                <a:outerShdw blurRad="50800" dist="38100" algn="l" rotWithShape="0">
                  <a:schemeClr val="tx1">
                    <a:alpha val="75000"/>
                  </a:schemeClr>
                </a:outerShdw>
              </a:effectLst>
              <a:latin typeface="YouMurderer BB" pitchFamily="2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6062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3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259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xit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+.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1">
      <a:majorFont>
        <a:latin typeface="Teen"/>
        <a:ea typeface=""/>
        <a:cs typeface="Arial"/>
      </a:majorFont>
      <a:minorFont>
        <a:latin typeface="Tee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4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empus Sans ITC" pitchFamily="82" charset="0"/>
            <a:cs typeface="Arial" charset="0"/>
          </a:defRPr>
        </a:defPPr>
      </a:lst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>
        <a:spAutoFit/>
      </a:bodyPr>
      <a:lstStyle>
        <a:defPPr>
          <a:lnSpc>
            <a:spcPct val="80000"/>
          </a:lnSpc>
          <a:defRPr b="0" dirty="0" smtClean="0">
            <a:solidFill>
              <a:srgbClr val="FFFF0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  <a:reflection blurRad="6350" stA="55000" endA="300" endPos="45500" dir="5400000" sy="-100000" algn="bl" rotWithShape="0"/>
            </a:effectLst>
            <a:latin typeface="Teen" pitchFamily="2" charset="0"/>
          </a:defRPr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46203</TotalTime>
  <Words>197</Words>
  <Application>Microsoft Office PowerPoint</Application>
  <PresentationFormat>On-screen Show (4:3)</PresentationFormat>
  <Paragraphs>91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YouMurderer BB</vt:lpstr>
      <vt:lpstr>Tempus Sans ITC</vt:lpstr>
      <vt:lpstr>Teen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RDJ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RDJ</dc:creator>
  <cp:lastModifiedBy>Roger J</cp:lastModifiedBy>
  <cp:revision>3341</cp:revision>
  <dcterms:created xsi:type="dcterms:W3CDTF">2005-02-19T02:02:57Z</dcterms:created>
  <dcterms:modified xsi:type="dcterms:W3CDTF">2011-04-16T23:32:51Z</dcterms:modified>
</cp:coreProperties>
</file>