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0"/>
  </p:notesMasterIdLst>
  <p:sldIdLst>
    <p:sldId id="1024" r:id="rId2"/>
    <p:sldId id="271" r:id="rId3"/>
    <p:sldId id="1027" r:id="rId4"/>
    <p:sldId id="1028" r:id="rId5"/>
    <p:sldId id="861" r:id="rId6"/>
    <p:sldId id="920" r:id="rId7"/>
    <p:sldId id="937" r:id="rId8"/>
    <p:sldId id="939" r:id="rId9"/>
    <p:sldId id="940" r:id="rId10"/>
    <p:sldId id="942" r:id="rId11"/>
    <p:sldId id="943" r:id="rId12"/>
    <p:sldId id="944" r:id="rId13"/>
    <p:sldId id="1026" r:id="rId14"/>
    <p:sldId id="947" r:id="rId15"/>
    <p:sldId id="922" r:id="rId16"/>
    <p:sldId id="923" r:id="rId17"/>
    <p:sldId id="924" r:id="rId18"/>
    <p:sldId id="948" r:id="rId19"/>
    <p:sldId id="949" r:id="rId20"/>
    <p:sldId id="950" r:id="rId21"/>
    <p:sldId id="951" r:id="rId22"/>
    <p:sldId id="952" r:id="rId23"/>
    <p:sldId id="953" r:id="rId24"/>
    <p:sldId id="925" r:id="rId25"/>
    <p:sldId id="954" r:id="rId26"/>
    <p:sldId id="955" r:id="rId27"/>
    <p:sldId id="1022" r:id="rId28"/>
    <p:sldId id="956" r:id="rId29"/>
    <p:sldId id="957" r:id="rId30"/>
    <p:sldId id="958" r:id="rId31"/>
    <p:sldId id="926" r:id="rId32"/>
    <p:sldId id="959" r:id="rId33"/>
    <p:sldId id="960" r:id="rId34"/>
    <p:sldId id="961" r:id="rId35"/>
    <p:sldId id="962" r:id="rId36"/>
    <p:sldId id="963" r:id="rId37"/>
    <p:sldId id="927" r:id="rId38"/>
    <p:sldId id="964" r:id="rId39"/>
    <p:sldId id="965" r:id="rId40"/>
    <p:sldId id="966" r:id="rId41"/>
    <p:sldId id="967" r:id="rId42"/>
    <p:sldId id="968" r:id="rId43"/>
    <p:sldId id="969" r:id="rId44"/>
    <p:sldId id="928" r:id="rId45"/>
    <p:sldId id="970" r:id="rId46"/>
    <p:sldId id="971" r:id="rId47"/>
    <p:sldId id="972" r:id="rId48"/>
    <p:sldId id="973" r:id="rId49"/>
    <p:sldId id="974" r:id="rId50"/>
    <p:sldId id="975" r:id="rId51"/>
    <p:sldId id="976" r:id="rId52"/>
    <p:sldId id="977" r:id="rId53"/>
    <p:sldId id="978" r:id="rId54"/>
    <p:sldId id="930" r:id="rId55"/>
    <p:sldId id="979" r:id="rId56"/>
    <p:sldId id="980" r:id="rId57"/>
    <p:sldId id="981" r:id="rId58"/>
    <p:sldId id="982" r:id="rId59"/>
    <p:sldId id="983" r:id="rId60"/>
    <p:sldId id="984" r:id="rId61"/>
    <p:sldId id="985" r:id="rId62"/>
    <p:sldId id="986" r:id="rId63"/>
    <p:sldId id="987" r:id="rId64"/>
    <p:sldId id="988" r:id="rId65"/>
    <p:sldId id="989" r:id="rId66"/>
    <p:sldId id="990" r:id="rId67"/>
    <p:sldId id="931" r:id="rId68"/>
    <p:sldId id="991" r:id="rId69"/>
    <p:sldId id="992" r:id="rId70"/>
    <p:sldId id="993" r:id="rId71"/>
    <p:sldId id="994" r:id="rId72"/>
    <p:sldId id="995" r:id="rId73"/>
    <p:sldId id="996" r:id="rId74"/>
    <p:sldId id="997" r:id="rId75"/>
    <p:sldId id="998" r:id="rId76"/>
    <p:sldId id="932" r:id="rId77"/>
    <p:sldId id="933" r:id="rId78"/>
    <p:sldId id="999" r:id="rId79"/>
    <p:sldId id="934" r:id="rId80"/>
    <p:sldId id="1000" r:id="rId81"/>
    <p:sldId id="1014" r:id="rId82"/>
    <p:sldId id="1015" r:id="rId83"/>
    <p:sldId id="1023" r:id="rId84"/>
    <p:sldId id="1016" r:id="rId85"/>
    <p:sldId id="1018" r:id="rId86"/>
    <p:sldId id="1019" r:id="rId87"/>
    <p:sldId id="1020" r:id="rId88"/>
    <p:sldId id="1010" r:id="rId89"/>
    <p:sldId id="1017" r:id="rId90"/>
    <p:sldId id="1021" r:id="rId91"/>
    <p:sldId id="1011" r:id="rId92"/>
    <p:sldId id="1012" r:id="rId93"/>
    <p:sldId id="1013" r:id="rId94"/>
    <p:sldId id="935" r:id="rId95"/>
    <p:sldId id="1001" r:id="rId96"/>
    <p:sldId id="1002" r:id="rId97"/>
    <p:sldId id="1003" r:id="rId98"/>
    <p:sldId id="1004" r:id="rId9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5F5F5F"/>
    <a:srgbClr val="777777"/>
    <a:srgbClr val="006600"/>
    <a:srgbClr val="3333CC"/>
    <a:srgbClr val="66FFFF"/>
    <a:srgbClr val="FFFF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96" autoAdjust="0"/>
    <p:restoredTop sz="91556" autoAdjust="0"/>
  </p:normalViewPr>
  <p:slideViewPr>
    <p:cSldViewPr>
      <p:cViewPr varScale="1">
        <p:scale>
          <a:sx n="84" d="100"/>
          <a:sy n="84" d="100"/>
        </p:scale>
        <p:origin x="-78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BEEBA5-3C07-42B0-B897-5A7720D8801E}" type="datetimeFigureOut">
              <a:rPr lang="en-US" smtClean="0"/>
              <a:t>9/15/2012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AB5B3C-5A34-4ECD-A7EB-7BBAB6FEC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011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B5B3C-5A34-4ECD-A7EB-7BBAB6FEC99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345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EC98C1-33DA-4778-8955-DB5BC1E76B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908135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4ABE88-6D12-4620-8E38-05E082B157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265433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AA2DBC-B2E9-4B31-A42D-982CBE6C6F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44304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B29AE2-47E2-4136-B43D-072DA9016BD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502891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1B28C2-1E27-4F03-AD8F-F62A24649BA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270728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FF9DC5-0D22-4497-9301-B817AEBBDC3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443885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2E109D-15BD-4CC0-BB4A-1782F82BF36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600431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FC6161-69CC-47F8-9CAC-DBC3188D44C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975681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06BA7C-79EC-476E-BEC7-F3DD01232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18661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7372A-ADF7-49D2-AD6E-BA207A4F851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858944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C9ED25-A8B5-40B7-86ED-E6BBBA1927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8927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CCB5798-DD1F-42B0-A0A5-D35C9913E12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7433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703611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42" name="Text Box 2"/>
          <p:cNvSpPr txBox="1">
            <a:spLocks noChangeArrowheads="1"/>
          </p:cNvSpPr>
          <p:nvPr/>
        </p:nvSpPr>
        <p:spPr bwMode="auto">
          <a:xfrm>
            <a:off x="228600" y="879360"/>
            <a:ext cx="8534400" cy="5099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buClr>
                <a:srgbClr val="66FFFF"/>
              </a:buClr>
            </a:pPr>
            <a:r>
              <a:rPr lang="en-US" sz="72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the real game of life, most people live their lives pursuing</a:t>
            </a:r>
            <a:br>
              <a:rPr lang="en-US" sz="72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72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TRIVIAL THINGS?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7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7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946" name="Text Box 2"/>
          <p:cNvSpPr txBox="1">
            <a:spLocks noChangeArrowheads="1"/>
          </p:cNvSpPr>
          <p:nvPr/>
        </p:nvSpPr>
        <p:spPr bwMode="auto">
          <a:xfrm>
            <a:off x="0" y="793984"/>
            <a:ext cx="9067800" cy="5270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buClr>
                <a:srgbClr val="66FFFF"/>
              </a:buClr>
            </a:pPr>
            <a:r>
              <a:rPr lang="en-US" sz="10600" b="1" dirty="0"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TRIVIAL</a:t>
            </a:r>
            <a:r>
              <a:rPr lang="en-US" sz="8000" b="1" dirty="0"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</a:t>
            </a:r>
            <a:br>
              <a:rPr lang="en-US" sz="8000" b="1" dirty="0"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8000" b="1" dirty="0"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Comes </a:t>
            </a:r>
            <a:r>
              <a:rPr lang="en-US" sz="8000" b="1" dirty="0" smtClean="0"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from</a:t>
            </a:r>
            <a:br>
              <a:rPr lang="en-US" sz="8000" b="1" dirty="0" smtClean="0"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8000" b="1" dirty="0" smtClean="0"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 </a:t>
            </a:r>
            <a:r>
              <a:rPr lang="en-US" sz="8000" b="1" dirty="0"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Latin word </a:t>
            </a:r>
            <a:r>
              <a:rPr lang="en-US" sz="8000" b="1" dirty="0" smtClean="0"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meaning</a:t>
            </a:r>
            <a:br>
              <a:rPr lang="en-US" sz="8000" b="1" dirty="0" smtClean="0"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8800" b="1" dirty="0" smtClean="0">
                <a:solidFill>
                  <a:srgbClr val="66FF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THREE </a:t>
            </a:r>
            <a:r>
              <a:rPr lang="en-US" sz="8800" b="1" dirty="0">
                <a:solidFill>
                  <a:srgbClr val="66FF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ROADS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29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Text Box 2"/>
          <p:cNvSpPr txBox="1">
            <a:spLocks noChangeArrowheads="1"/>
          </p:cNvSpPr>
          <p:nvPr/>
        </p:nvSpPr>
        <p:spPr bwMode="auto">
          <a:xfrm>
            <a:off x="0" y="533400"/>
            <a:ext cx="9067800" cy="4762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51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The idea was that </a:t>
            </a:r>
            <a:r>
              <a:rPr lang="en-US" sz="51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</a:t>
            </a:r>
            <a:br>
              <a:rPr lang="en-US" sz="51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1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ancient </a:t>
            </a:r>
            <a:r>
              <a:rPr lang="en-US" sz="51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times, when travelers met at the </a:t>
            </a:r>
            <a:r>
              <a:rPr lang="en-US" sz="51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crossroads</a:t>
            </a:r>
            <a:r>
              <a:rPr lang="en-US" sz="51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, they </a:t>
            </a:r>
            <a:r>
              <a:rPr lang="en-US" sz="51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would</a:t>
            </a:r>
            <a:br>
              <a:rPr lang="en-US" sz="51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1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talk </a:t>
            </a:r>
            <a:r>
              <a:rPr lang="en-US" sz="51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&amp; gossip about unimportant </a:t>
            </a:r>
            <a:r>
              <a:rPr lang="en-US" sz="51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issues</a:t>
            </a:r>
            <a:br>
              <a:rPr lang="en-US" sz="51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1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of </a:t>
            </a:r>
            <a:r>
              <a:rPr lang="en-US" sz="51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the day.</a:t>
            </a:r>
            <a:endParaRPr lang="en-US" sz="5100" b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726019" name="Text Box 3"/>
          <p:cNvSpPr txBox="1">
            <a:spLocks noChangeArrowheads="1"/>
          </p:cNvSpPr>
          <p:nvPr/>
        </p:nvSpPr>
        <p:spPr bwMode="auto">
          <a:xfrm>
            <a:off x="0" y="5294312"/>
            <a:ext cx="9067800" cy="1336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buClr>
                <a:srgbClr val="66FFFF"/>
              </a:buClr>
            </a:pPr>
            <a:r>
              <a:rPr lang="en-US" sz="88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TRIVIAL STUFF!</a:t>
            </a:r>
            <a:endParaRPr lang="en-US" sz="7200" b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260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60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2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6018" grpId="0"/>
      <p:bldP spid="7260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426" name="Text Box 2"/>
          <p:cNvSpPr txBox="1">
            <a:spLocks noChangeArrowheads="1"/>
          </p:cNvSpPr>
          <p:nvPr/>
        </p:nvSpPr>
        <p:spPr bwMode="auto">
          <a:xfrm>
            <a:off x="0" y="914400"/>
            <a:ext cx="9067800" cy="153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54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Much Of The Stuff We Deem Important Is Trivial</a:t>
            </a:r>
            <a:endParaRPr lang="en-US" sz="6000" b="1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743427" name="Text Box 3"/>
          <p:cNvSpPr txBox="1">
            <a:spLocks noChangeArrowheads="1"/>
          </p:cNvSpPr>
          <p:nvPr/>
        </p:nvSpPr>
        <p:spPr bwMode="auto">
          <a:xfrm>
            <a:off x="609600" y="2678113"/>
            <a:ext cx="8534400" cy="714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buClr>
                <a:srgbClr val="66FFFF"/>
              </a:buClr>
            </a:pPr>
            <a:r>
              <a:rPr lang="en-US" sz="44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•</a:t>
            </a:r>
            <a:r>
              <a:rPr lang="en-US" sz="4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We want to be important</a:t>
            </a:r>
            <a:endParaRPr lang="en-US" sz="3600" b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743428" name="Text Box 4"/>
          <p:cNvSpPr txBox="1">
            <a:spLocks noChangeArrowheads="1"/>
          </p:cNvSpPr>
          <p:nvPr/>
        </p:nvSpPr>
        <p:spPr bwMode="auto">
          <a:xfrm>
            <a:off x="609600" y="3363913"/>
            <a:ext cx="8534400" cy="714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buClr>
                <a:srgbClr val="66FFFF"/>
              </a:buClr>
            </a:pPr>
            <a:r>
              <a:rPr lang="en-US" sz="44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•</a:t>
            </a:r>
            <a:r>
              <a:rPr lang="en-US" sz="4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We want to look important</a:t>
            </a:r>
            <a:endParaRPr lang="en-US" sz="3600" b="1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743429" name="Text Box 5"/>
          <p:cNvSpPr txBox="1">
            <a:spLocks noChangeArrowheads="1"/>
          </p:cNvSpPr>
          <p:nvPr/>
        </p:nvSpPr>
        <p:spPr bwMode="auto">
          <a:xfrm>
            <a:off x="609600" y="4049713"/>
            <a:ext cx="8534400" cy="714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buClr>
                <a:srgbClr val="66FFFF"/>
              </a:buClr>
            </a:pPr>
            <a:r>
              <a:rPr lang="en-US" sz="44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•</a:t>
            </a:r>
            <a:r>
              <a:rPr lang="en-US" sz="4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We want to act important</a:t>
            </a:r>
            <a:endParaRPr lang="en-US" sz="3600" b="1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743430" name="Text Box 6"/>
          <p:cNvSpPr txBox="1">
            <a:spLocks noChangeArrowheads="1"/>
          </p:cNvSpPr>
          <p:nvPr/>
        </p:nvSpPr>
        <p:spPr bwMode="auto">
          <a:xfrm>
            <a:off x="609600" y="4902200"/>
            <a:ext cx="8534400" cy="1086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70000"/>
              </a:lnSpc>
              <a:buClr>
                <a:srgbClr val="66FFFF"/>
              </a:buClr>
            </a:pPr>
            <a:r>
              <a:rPr lang="en-US" sz="44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•</a:t>
            </a:r>
            <a:r>
              <a:rPr lang="en-US" sz="4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We want to be treated as</a:t>
            </a:r>
            <a:br>
              <a:rPr lang="en-US" sz="4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  though we are important</a:t>
            </a:r>
            <a:endParaRPr lang="en-US" sz="3600" b="1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3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43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43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43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43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43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4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43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43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43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4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4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43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3426" grpId="0"/>
      <p:bldP spid="743427" grpId="0"/>
      <p:bldP spid="743428" grpId="0"/>
      <p:bldP spid="743429" grpId="0"/>
      <p:bldP spid="7434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450" name="Text Box 2"/>
          <p:cNvSpPr txBox="1">
            <a:spLocks noChangeArrowheads="1"/>
          </p:cNvSpPr>
          <p:nvPr/>
        </p:nvSpPr>
        <p:spPr bwMode="auto">
          <a:xfrm>
            <a:off x="0" y="1139825"/>
            <a:ext cx="9067800" cy="4739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88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This kind of</a:t>
            </a:r>
            <a:br>
              <a:rPr lang="en-US" sz="88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88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Trivial Thinking</a:t>
            </a:r>
            <a:br>
              <a:rPr lang="en-US" sz="88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88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is rooted in</a:t>
            </a:r>
            <a:br>
              <a:rPr lang="en-US" sz="88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88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PRIDE!</a:t>
            </a:r>
            <a:endParaRPr lang="en-US" sz="9600" b="1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4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44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498" name="Text Box 2"/>
          <p:cNvSpPr txBox="1">
            <a:spLocks noChangeArrowheads="1"/>
          </p:cNvSpPr>
          <p:nvPr/>
        </p:nvSpPr>
        <p:spPr bwMode="auto">
          <a:xfrm>
            <a:off x="0" y="152400"/>
            <a:ext cx="9144000" cy="1577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buClr>
                <a:srgbClr val="66FFFF"/>
              </a:buClr>
            </a:pPr>
            <a:r>
              <a:rPr lang="en-US" sz="62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God Has An Abundant Life For Us</a:t>
            </a:r>
          </a:p>
        </p:txBody>
      </p:sp>
      <p:sp>
        <p:nvSpPr>
          <p:cNvPr id="746501" name="Text Box 5"/>
          <p:cNvSpPr txBox="1">
            <a:spLocks noChangeArrowheads="1"/>
          </p:cNvSpPr>
          <p:nvPr/>
        </p:nvSpPr>
        <p:spPr bwMode="auto">
          <a:xfrm>
            <a:off x="304800" y="3785108"/>
            <a:ext cx="8534400" cy="3072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15000"/>
              </a:spcAft>
            </a:pPr>
            <a: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John 10:10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dirty="0">
                <a:solidFill>
                  <a:srgbClr val="5F5F5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The thief cometh not, but for to steal, and to kill, and to destroy: 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 am come that they might have life, and that they might have it more abundantly.</a:t>
            </a:r>
            <a:r>
              <a:rPr lang="en-US" sz="4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46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6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46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46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6498" grpId="0"/>
      <p:bldP spid="74650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22" name="Text Box 2"/>
          <p:cNvSpPr txBox="1">
            <a:spLocks noChangeArrowheads="1"/>
          </p:cNvSpPr>
          <p:nvPr/>
        </p:nvSpPr>
        <p:spPr bwMode="auto">
          <a:xfrm>
            <a:off x="0" y="1010934"/>
            <a:ext cx="9067800" cy="4836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72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But the abundant life is short-circuited by the Trivialities</a:t>
            </a:r>
            <a:br>
              <a:rPr lang="en-US" sz="72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72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of Pride!</a:t>
            </a:r>
            <a:endParaRPr lang="en-US" sz="8000" b="1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7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546" name="Text Box 2"/>
          <p:cNvSpPr txBox="1">
            <a:spLocks noChangeArrowheads="1"/>
          </p:cNvSpPr>
          <p:nvPr/>
        </p:nvSpPr>
        <p:spPr bwMode="auto">
          <a:xfrm>
            <a:off x="0" y="685800"/>
            <a:ext cx="9067800" cy="4045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60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Let’s journey back 2000 years and </a:t>
            </a:r>
            <a:r>
              <a:rPr lang="en-US" sz="60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meet</a:t>
            </a:r>
            <a:br>
              <a:rPr lang="en-US" sz="60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60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 </a:t>
            </a:r>
            <a:r>
              <a:rPr lang="en-US" sz="60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man who was experiencing the Abundant Life…</a:t>
            </a:r>
            <a:endParaRPr lang="en-US" sz="6000" b="1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748547" name="Text Box 3"/>
          <p:cNvSpPr txBox="1">
            <a:spLocks noChangeArrowheads="1"/>
          </p:cNvSpPr>
          <p:nvPr/>
        </p:nvSpPr>
        <p:spPr bwMode="auto">
          <a:xfrm>
            <a:off x="0" y="4880113"/>
            <a:ext cx="9067800" cy="16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buClr>
                <a:srgbClr val="66FFFF"/>
              </a:buClr>
            </a:pPr>
            <a:r>
              <a:rPr lang="en-US" sz="66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…WHILE LOCKED</a:t>
            </a:r>
            <a:br>
              <a:rPr lang="en-US" sz="66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66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UP IN </a:t>
            </a:r>
            <a:r>
              <a:rPr lang="en-US" sz="66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PRISON!</a:t>
            </a:r>
            <a:endParaRPr lang="en-US" sz="6600" b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8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48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48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48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8546" grpId="0"/>
      <p:bldP spid="7485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546" name="Text Box 2"/>
          <p:cNvSpPr txBox="1">
            <a:spLocks noChangeArrowheads="1"/>
          </p:cNvSpPr>
          <p:nvPr/>
        </p:nvSpPr>
        <p:spPr bwMode="auto">
          <a:xfrm>
            <a:off x="0" y="685800"/>
            <a:ext cx="9067800" cy="4045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60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Let’s journey back 2000 years and </a:t>
            </a:r>
            <a:r>
              <a:rPr lang="en-US" sz="60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meet</a:t>
            </a:r>
            <a:br>
              <a:rPr lang="en-US" sz="60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60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 </a:t>
            </a:r>
            <a:r>
              <a:rPr lang="en-US" sz="60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man who was experiencing the Abundant Life…</a:t>
            </a:r>
            <a:endParaRPr lang="en-US" sz="6000" b="1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748547" name="Text Box 3"/>
          <p:cNvSpPr txBox="1">
            <a:spLocks noChangeArrowheads="1"/>
          </p:cNvSpPr>
          <p:nvPr/>
        </p:nvSpPr>
        <p:spPr bwMode="auto">
          <a:xfrm>
            <a:off x="0" y="4880113"/>
            <a:ext cx="9067800" cy="16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buClr>
                <a:srgbClr val="66FFFF"/>
              </a:buClr>
            </a:pPr>
            <a:r>
              <a:rPr lang="en-US" sz="66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…AWAITING HIS</a:t>
            </a:r>
            <a:br>
              <a:rPr lang="en-US" sz="66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66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EXECUTION!</a:t>
            </a:r>
            <a:endParaRPr lang="en-US" sz="6600" b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773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8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8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48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854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618" name="Text Box 2"/>
          <p:cNvSpPr txBox="1">
            <a:spLocks noChangeArrowheads="1"/>
          </p:cNvSpPr>
          <p:nvPr/>
        </p:nvSpPr>
        <p:spPr bwMode="auto">
          <a:xfrm>
            <a:off x="0" y="1006475"/>
            <a:ext cx="9067800" cy="5308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96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PAUL</a:t>
            </a:r>
            <a:r>
              <a:rPr lang="en-US" sz="88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88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75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Was not focused on “trivial things,” but on what really mattered!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16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995" name="Text Box 3"/>
          <p:cNvSpPr txBox="1">
            <a:spLocks noChangeArrowheads="1"/>
          </p:cNvSpPr>
          <p:nvPr/>
        </p:nvSpPr>
        <p:spPr bwMode="auto">
          <a:xfrm>
            <a:off x="381000" y="1892009"/>
            <a:ext cx="8534400" cy="3073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15000"/>
              </a:spcAft>
            </a:pPr>
            <a: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Philippians 1:1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Paul and </a:t>
            </a:r>
            <a:r>
              <a:rPr lang="en-US" sz="4000" b="1" dirty="0" err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Timotheus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, the servants of Jesus Christ, to all the saints in Christ Jesus which are at Philippi, with the bishops and deacons: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4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499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1378" name="Picture 2" descr="SERVANT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0" y="768350"/>
            <a:ext cx="5994400" cy="532130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13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1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41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385" accel="100000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413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385" accel="100000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41378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15" dur="615" decel="100000"/>
                                        <p:tgtEl>
                                          <p:spTgt spid="741378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16" dur="615" decel="100000"/>
                                        <p:tgtEl>
                                          <p:spTgt spid="741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17" dur="385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41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18" dur="615" decel="100000"/>
                                        <p:tgtEl>
                                          <p:spTgt spid="741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19" dur="385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41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0354" name="Picture 2" descr="SERVANT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3006725" cy="267017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0355" name="Text Box 3"/>
          <p:cNvSpPr txBox="1">
            <a:spLocks noChangeArrowheads="1"/>
          </p:cNvSpPr>
          <p:nvPr/>
        </p:nvSpPr>
        <p:spPr bwMode="auto">
          <a:xfrm>
            <a:off x="2819400" y="381000"/>
            <a:ext cx="6248400" cy="1034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72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BOND SLAVE</a:t>
            </a:r>
          </a:p>
        </p:txBody>
      </p:sp>
      <p:sp>
        <p:nvSpPr>
          <p:cNvPr id="740356" name="Text Box 4"/>
          <p:cNvSpPr txBox="1">
            <a:spLocks noChangeArrowheads="1"/>
          </p:cNvSpPr>
          <p:nvPr/>
        </p:nvSpPr>
        <p:spPr bwMode="auto">
          <a:xfrm>
            <a:off x="2819400" y="1414463"/>
            <a:ext cx="6248400" cy="1300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36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Literally</a:t>
            </a:r>
            <a:r>
              <a:rPr lang="en-US" sz="54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54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BY NATURE</a:t>
            </a:r>
          </a:p>
        </p:txBody>
      </p:sp>
      <p:sp>
        <p:nvSpPr>
          <p:cNvPr id="740357" name="Text Box 5"/>
          <p:cNvSpPr txBox="1">
            <a:spLocks noChangeArrowheads="1"/>
          </p:cNvSpPr>
          <p:nvPr/>
        </p:nvSpPr>
        <p:spPr bwMode="auto">
          <a:xfrm>
            <a:off x="0" y="3429000"/>
            <a:ext cx="9067800" cy="2839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69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Humbling yourself</a:t>
            </a:r>
            <a:br>
              <a:rPr lang="en-US" sz="69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69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and being a Servant</a:t>
            </a:r>
            <a:br>
              <a:rPr lang="en-US" sz="69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69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really matters!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40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40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0355" grpId="0"/>
      <p:bldP spid="740356" grpId="0"/>
      <p:bldP spid="74035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2642" name="Picture 2" descr="SERVANT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3006725" cy="267017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2643" name="Text Box 3"/>
          <p:cNvSpPr txBox="1">
            <a:spLocks noChangeArrowheads="1"/>
          </p:cNvSpPr>
          <p:nvPr/>
        </p:nvSpPr>
        <p:spPr bwMode="auto">
          <a:xfrm>
            <a:off x="2819400" y="381000"/>
            <a:ext cx="6248400" cy="1034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72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BOND SLAVE</a:t>
            </a:r>
          </a:p>
        </p:txBody>
      </p:sp>
      <p:sp>
        <p:nvSpPr>
          <p:cNvPr id="752644" name="Text Box 4"/>
          <p:cNvSpPr txBox="1">
            <a:spLocks noChangeArrowheads="1"/>
          </p:cNvSpPr>
          <p:nvPr/>
        </p:nvSpPr>
        <p:spPr bwMode="auto">
          <a:xfrm>
            <a:off x="2819400" y="1414463"/>
            <a:ext cx="6248400" cy="1300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36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Literally</a:t>
            </a:r>
            <a:r>
              <a:rPr lang="en-US" sz="54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54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BY NATURE</a:t>
            </a:r>
          </a:p>
        </p:txBody>
      </p:sp>
      <p:sp>
        <p:nvSpPr>
          <p:cNvPr id="752646" name="Text Box 6"/>
          <p:cNvSpPr txBox="1">
            <a:spLocks noChangeArrowheads="1"/>
          </p:cNvSpPr>
          <p:nvPr/>
        </p:nvSpPr>
        <p:spPr bwMode="auto">
          <a:xfrm>
            <a:off x="381000" y="4277550"/>
            <a:ext cx="8534400" cy="258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15000"/>
              </a:spcAft>
            </a:pPr>
            <a: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James 4:6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But he </a:t>
            </a:r>
            <a:r>
              <a:rPr lang="en-US" sz="4000" b="1" dirty="0" err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giveth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more grace. Wherefore he </a:t>
            </a:r>
            <a:r>
              <a:rPr lang="en-US" sz="4000" b="1" dirty="0" err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saith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, God </a:t>
            </a:r>
            <a:r>
              <a:rPr lang="en-US" sz="4000" b="1" dirty="0" err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resisteth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the proud, but </a:t>
            </a:r>
            <a:r>
              <a:rPr lang="en-US" sz="4000" b="1" dirty="0" err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giveth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grace unto the humble.</a:t>
            </a:r>
            <a:r>
              <a:rPr lang="en-US" sz="4000" dirty="0"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2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264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3666" name="Picture 2" descr="SERVANT"/>
          <p:cNvPicPr>
            <a:picLocks noChangeAspect="1" noChangeArrowheads="1"/>
          </p:cNvPicPr>
          <p:nvPr/>
        </p:nvPicPr>
        <p:blipFill>
          <a:blip r:embed="rId3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3006725" cy="267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3667" name="Text Box 3"/>
          <p:cNvSpPr txBox="1">
            <a:spLocks noChangeArrowheads="1"/>
          </p:cNvSpPr>
          <p:nvPr/>
        </p:nvSpPr>
        <p:spPr bwMode="auto">
          <a:xfrm>
            <a:off x="2819400" y="381000"/>
            <a:ext cx="6248400" cy="1068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72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BOND SLAVE</a:t>
            </a:r>
          </a:p>
        </p:txBody>
      </p:sp>
      <p:sp>
        <p:nvSpPr>
          <p:cNvPr id="753668" name="Text Box 4"/>
          <p:cNvSpPr txBox="1">
            <a:spLocks noChangeArrowheads="1"/>
          </p:cNvSpPr>
          <p:nvPr/>
        </p:nvSpPr>
        <p:spPr bwMode="auto">
          <a:xfrm>
            <a:off x="2819400" y="1414463"/>
            <a:ext cx="6248400" cy="129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36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Literally</a:t>
            </a:r>
            <a:r>
              <a:rPr lang="en-US" sz="54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54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BY NATURE</a:t>
            </a:r>
          </a:p>
        </p:txBody>
      </p:sp>
      <p:sp>
        <p:nvSpPr>
          <p:cNvPr id="753669" name="Text Box 5"/>
          <p:cNvSpPr txBox="1">
            <a:spLocks noChangeArrowheads="1"/>
          </p:cNvSpPr>
          <p:nvPr/>
        </p:nvSpPr>
        <p:spPr bwMode="auto">
          <a:xfrm>
            <a:off x="381000" y="5261344"/>
            <a:ext cx="8534400" cy="1596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15000"/>
              </a:spcAft>
            </a:pPr>
            <a: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James 4:10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Humble yourselves in the sight of the Lord, and he shall lift you up.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4690" name="Picture 2" descr="SERVANT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3006725" cy="267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4691" name="Text Box 3"/>
          <p:cNvSpPr txBox="1">
            <a:spLocks noChangeArrowheads="1"/>
          </p:cNvSpPr>
          <p:nvPr/>
        </p:nvSpPr>
        <p:spPr bwMode="auto">
          <a:xfrm>
            <a:off x="2819400" y="381000"/>
            <a:ext cx="6248400" cy="1034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72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BOND SLAVE</a:t>
            </a:r>
          </a:p>
        </p:txBody>
      </p:sp>
      <p:sp>
        <p:nvSpPr>
          <p:cNvPr id="754692" name="Text Box 4"/>
          <p:cNvSpPr txBox="1">
            <a:spLocks noChangeArrowheads="1"/>
          </p:cNvSpPr>
          <p:nvPr/>
        </p:nvSpPr>
        <p:spPr bwMode="auto">
          <a:xfrm>
            <a:off x="2819400" y="1414463"/>
            <a:ext cx="6248400" cy="1300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36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Literally</a:t>
            </a:r>
            <a:r>
              <a:rPr lang="en-US" sz="54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54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BY NATURE</a:t>
            </a:r>
          </a:p>
        </p:txBody>
      </p:sp>
      <p:sp>
        <p:nvSpPr>
          <p:cNvPr id="754693" name="Text Box 5"/>
          <p:cNvSpPr txBox="1">
            <a:spLocks noChangeArrowheads="1"/>
          </p:cNvSpPr>
          <p:nvPr/>
        </p:nvSpPr>
        <p:spPr bwMode="auto">
          <a:xfrm>
            <a:off x="0" y="3203575"/>
            <a:ext cx="9067800" cy="106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75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God Rejects Pride!</a:t>
            </a:r>
          </a:p>
        </p:txBody>
      </p:sp>
      <p:sp>
        <p:nvSpPr>
          <p:cNvPr id="754694" name="Text Box 6"/>
          <p:cNvSpPr txBox="1">
            <a:spLocks noChangeArrowheads="1"/>
          </p:cNvSpPr>
          <p:nvPr/>
        </p:nvSpPr>
        <p:spPr bwMode="auto">
          <a:xfrm>
            <a:off x="0" y="4805363"/>
            <a:ext cx="906780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6300" b="1" spc="-150" dirty="0">
                <a:solidFill>
                  <a:srgbClr val="A0FEA7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 Am To Humble Myself!</a:t>
            </a:r>
          </a:p>
        </p:txBody>
      </p:sp>
      <p:sp>
        <p:nvSpPr>
          <p:cNvPr id="754695" name="Text Box 7"/>
          <p:cNvSpPr txBox="1">
            <a:spLocks noChangeArrowheads="1"/>
          </p:cNvSpPr>
          <p:nvPr/>
        </p:nvSpPr>
        <p:spPr bwMode="auto">
          <a:xfrm>
            <a:off x="0" y="5518585"/>
            <a:ext cx="9067800" cy="729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4700" b="1" dirty="0">
                <a:solidFill>
                  <a:srgbClr val="DDDDDD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Before God &amp; Others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4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4693" grpId="0"/>
      <p:bldP spid="754694" grpId="0"/>
      <p:bldP spid="75469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714" name="Picture 2" descr="SERVANT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3006725" cy="267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5715" name="Text Box 3"/>
          <p:cNvSpPr txBox="1">
            <a:spLocks noChangeArrowheads="1"/>
          </p:cNvSpPr>
          <p:nvPr/>
        </p:nvSpPr>
        <p:spPr bwMode="auto">
          <a:xfrm>
            <a:off x="2819400" y="381000"/>
            <a:ext cx="6248400" cy="1068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72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BOND SLAVE</a:t>
            </a:r>
          </a:p>
        </p:txBody>
      </p:sp>
      <p:sp>
        <p:nvSpPr>
          <p:cNvPr id="755716" name="Text Box 4"/>
          <p:cNvSpPr txBox="1">
            <a:spLocks noChangeArrowheads="1"/>
          </p:cNvSpPr>
          <p:nvPr/>
        </p:nvSpPr>
        <p:spPr bwMode="auto">
          <a:xfrm>
            <a:off x="2819400" y="1414463"/>
            <a:ext cx="6248400" cy="129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36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Literally</a:t>
            </a:r>
            <a:r>
              <a:rPr lang="en-US" sz="54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54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BY NATURE</a:t>
            </a:r>
          </a:p>
        </p:txBody>
      </p:sp>
      <p:sp>
        <p:nvSpPr>
          <p:cNvPr id="755717" name="Text Box 5"/>
          <p:cNvSpPr txBox="1">
            <a:spLocks noChangeArrowheads="1"/>
          </p:cNvSpPr>
          <p:nvPr/>
        </p:nvSpPr>
        <p:spPr bwMode="auto">
          <a:xfrm>
            <a:off x="0" y="2971800"/>
            <a:ext cx="9067800" cy="3650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54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My focus should not </a:t>
            </a:r>
            <a:r>
              <a:rPr lang="en-US" sz="54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be</a:t>
            </a:r>
            <a:br>
              <a:rPr lang="en-US" sz="54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on </a:t>
            </a:r>
            <a:r>
              <a:rPr lang="en-US" sz="54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trivial “</a:t>
            </a:r>
            <a:r>
              <a:rPr lang="en-US" sz="5400" b="1" dirty="0">
                <a:solidFill>
                  <a:srgbClr val="A0FEA7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My </a:t>
            </a:r>
            <a:r>
              <a:rPr lang="en-US" sz="5400" b="1" dirty="0" smtClean="0">
                <a:solidFill>
                  <a:srgbClr val="A0FEA7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Way</a:t>
            </a:r>
            <a:r>
              <a:rPr lang="en-US" sz="54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”</a:t>
            </a:r>
            <a:br>
              <a:rPr lang="en-US" sz="54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things</a:t>
            </a:r>
            <a:r>
              <a:rPr lang="en-US" sz="54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, but rather </a:t>
            </a:r>
            <a:r>
              <a:rPr lang="en-US" sz="54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on</a:t>
            </a:r>
            <a:br>
              <a:rPr lang="en-US" sz="54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“</a:t>
            </a:r>
            <a:r>
              <a:rPr lang="en-US" sz="54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His </a:t>
            </a:r>
            <a:r>
              <a:rPr lang="en-US" sz="54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Way</a:t>
            </a:r>
            <a:r>
              <a:rPr lang="en-US" sz="54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” things, with others in mind…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5717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738" name="Picture 2" descr="SERVANT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3006725" cy="267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6739" name="Text Box 3"/>
          <p:cNvSpPr txBox="1">
            <a:spLocks noChangeArrowheads="1"/>
          </p:cNvSpPr>
          <p:nvPr/>
        </p:nvSpPr>
        <p:spPr bwMode="auto">
          <a:xfrm>
            <a:off x="2819400" y="381000"/>
            <a:ext cx="6248400" cy="1034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72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BOND SLAVE</a:t>
            </a:r>
          </a:p>
        </p:txBody>
      </p:sp>
      <p:sp>
        <p:nvSpPr>
          <p:cNvPr id="756740" name="Text Box 4"/>
          <p:cNvSpPr txBox="1">
            <a:spLocks noChangeArrowheads="1"/>
          </p:cNvSpPr>
          <p:nvPr/>
        </p:nvSpPr>
        <p:spPr bwMode="auto">
          <a:xfrm>
            <a:off x="2819400" y="1414463"/>
            <a:ext cx="6248400" cy="1300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36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Literally</a:t>
            </a:r>
            <a:r>
              <a:rPr lang="en-US" sz="54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54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BY NATURE</a:t>
            </a:r>
          </a:p>
        </p:txBody>
      </p:sp>
      <p:sp>
        <p:nvSpPr>
          <p:cNvPr id="756741" name="Text Box 5"/>
          <p:cNvSpPr txBox="1">
            <a:spLocks noChangeArrowheads="1"/>
          </p:cNvSpPr>
          <p:nvPr/>
        </p:nvSpPr>
        <p:spPr bwMode="auto">
          <a:xfrm>
            <a:off x="0" y="3451225"/>
            <a:ext cx="9067800" cy="209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75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Being A Servant</a:t>
            </a:r>
          </a:p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75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REALLY MATTERS!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6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6741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3" name="Text Box 3"/>
          <p:cNvSpPr txBox="1">
            <a:spLocks noChangeArrowheads="1"/>
          </p:cNvSpPr>
          <p:nvPr/>
        </p:nvSpPr>
        <p:spPr bwMode="auto">
          <a:xfrm>
            <a:off x="304800" y="2384997"/>
            <a:ext cx="8534400" cy="2088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15000"/>
              </a:spcAft>
            </a:pPr>
            <a: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Philippians 1:2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Grace be unto you, and peace, from God our Father, and from the Lord Jesus Christ.</a:t>
            </a:r>
            <a:r>
              <a:rPr lang="en-US" sz="4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6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330" name="Picture 2" descr="GRACE-PEACE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1433513"/>
            <a:ext cx="7410450" cy="399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93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9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39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385" accel="100000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93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385" accel="100000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9330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15" dur="615" decel="100000"/>
                                        <p:tgtEl>
                                          <p:spTgt spid="739330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16" dur="615" decel="100000"/>
                                        <p:tgtEl>
                                          <p:spTgt spid="739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17" dur="385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9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18" dur="615" decel="100000"/>
                                        <p:tgtEl>
                                          <p:spTgt spid="739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19" dur="385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9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787" name="Text Box 3"/>
          <p:cNvSpPr txBox="1">
            <a:spLocks noChangeArrowheads="1"/>
          </p:cNvSpPr>
          <p:nvPr/>
        </p:nvSpPr>
        <p:spPr bwMode="auto">
          <a:xfrm rot="20356868">
            <a:off x="3352800" y="980525"/>
            <a:ext cx="5867400" cy="1177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80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SANCTIFIED</a:t>
            </a:r>
          </a:p>
        </p:txBody>
      </p:sp>
      <p:pic>
        <p:nvPicPr>
          <p:cNvPr id="758790" name="Picture 6" descr="GRACE-PEACE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76200"/>
            <a:ext cx="3940175" cy="212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8792" name="Text Box 8"/>
          <p:cNvSpPr txBox="1">
            <a:spLocks noChangeArrowheads="1"/>
          </p:cNvSpPr>
          <p:nvPr/>
        </p:nvSpPr>
        <p:spPr bwMode="auto">
          <a:xfrm>
            <a:off x="304800" y="3780234"/>
            <a:ext cx="8534400" cy="3077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15000"/>
              </a:spcAft>
            </a:pPr>
            <a: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Ephesians 2:8-9</a:t>
            </a:r>
            <a:b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baseline="30000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8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 </a:t>
            </a:r>
            <a:r>
              <a:rPr lang="en-US" sz="40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For 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by grace are ye saved through faith; and that not of yourselves: it is the gift of God: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baseline="30000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9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 </a:t>
            </a:r>
            <a:r>
              <a:rPr lang="en-US" sz="40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Not 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of works, lest any man should boast.</a:t>
            </a:r>
            <a:r>
              <a:rPr lang="en-US" sz="4000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8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8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8787" grpId="0"/>
      <p:bldP spid="75879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810" name="Text Box 2"/>
          <p:cNvSpPr txBox="1">
            <a:spLocks noChangeArrowheads="1"/>
          </p:cNvSpPr>
          <p:nvPr/>
        </p:nvSpPr>
        <p:spPr bwMode="auto">
          <a:xfrm rot="20356868">
            <a:off x="2760663" y="1188200"/>
            <a:ext cx="6443662" cy="98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66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TRANQUELIZED</a:t>
            </a:r>
          </a:p>
        </p:txBody>
      </p:sp>
      <p:pic>
        <p:nvPicPr>
          <p:cNvPr id="759811" name="Picture 3" descr="GRACE-PEACE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76200"/>
            <a:ext cx="3940175" cy="212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9813" name="Text Box 5"/>
          <p:cNvSpPr txBox="1">
            <a:spLocks noChangeArrowheads="1"/>
          </p:cNvSpPr>
          <p:nvPr/>
        </p:nvSpPr>
        <p:spPr bwMode="auto">
          <a:xfrm>
            <a:off x="304800" y="4130266"/>
            <a:ext cx="8534400" cy="2727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Aft>
                <a:spcPct val="15000"/>
              </a:spcAft>
            </a:pPr>
            <a: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Philippians 4:7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And the peace of God, which </a:t>
            </a:r>
            <a:r>
              <a:rPr lang="en-US" sz="4000" b="1" dirty="0" err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passeth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all understanding, shall keep your hearts and minds through Christ Jesus.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9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9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9810" grpId="0"/>
      <p:bldP spid="7598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18" name="Text Box 2"/>
          <p:cNvSpPr txBox="1">
            <a:spLocks noChangeArrowheads="1"/>
          </p:cNvSpPr>
          <p:nvPr/>
        </p:nvSpPr>
        <p:spPr bwMode="auto">
          <a:xfrm rot="20356868">
            <a:off x="2760663" y="1185090"/>
            <a:ext cx="6443662" cy="993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66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TRANQUELIZED</a:t>
            </a:r>
          </a:p>
        </p:txBody>
      </p:sp>
      <p:pic>
        <p:nvPicPr>
          <p:cNvPr id="828419" name="Picture 3" descr="GRACE-PEACE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76200"/>
            <a:ext cx="3940175" cy="212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8421" name="Text Box 5"/>
          <p:cNvSpPr txBox="1">
            <a:spLocks noChangeArrowheads="1"/>
          </p:cNvSpPr>
          <p:nvPr/>
        </p:nvSpPr>
        <p:spPr bwMode="auto">
          <a:xfrm>
            <a:off x="304800" y="3873274"/>
            <a:ext cx="8534400" cy="2603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15000"/>
              </a:spcAft>
            </a:pPr>
            <a:r>
              <a:rPr lang="en-US" sz="82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PEACE</a:t>
            </a:r>
            <a:r>
              <a:rPr lang="en-US" sz="62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62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The Shadrach, Meshach &amp; </a:t>
            </a:r>
            <a:r>
              <a:rPr lang="en-US" sz="5400" b="1" dirty="0" err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Abendigo</a:t>
            </a:r>
            <a:r>
              <a:rPr lang="en-US" sz="54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Thing!</a:t>
            </a:r>
            <a:endParaRPr lang="en-US" sz="2000" b="1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8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84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0835" name="Picture 3" descr="GRACE-PEACE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76200"/>
            <a:ext cx="3940175" cy="212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0838" name="Text Box 6"/>
          <p:cNvSpPr txBox="1">
            <a:spLocks noChangeArrowheads="1"/>
          </p:cNvSpPr>
          <p:nvPr/>
        </p:nvSpPr>
        <p:spPr bwMode="auto">
          <a:xfrm>
            <a:off x="0" y="3100525"/>
            <a:ext cx="9067800" cy="307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75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Being forgiven</a:t>
            </a:r>
            <a:br>
              <a:rPr lang="en-US" sz="75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75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and being free</a:t>
            </a:r>
            <a:br>
              <a:rPr lang="en-US" sz="75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75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REALLY MATTERS!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0838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1858" name="Picture 2" descr="GRACE-PEACE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76200"/>
            <a:ext cx="3940175" cy="212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1859" name="Text Box 3"/>
          <p:cNvSpPr txBox="1">
            <a:spLocks noChangeArrowheads="1"/>
          </p:cNvSpPr>
          <p:nvPr/>
        </p:nvSpPr>
        <p:spPr bwMode="auto">
          <a:xfrm>
            <a:off x="0" y="2667000"/>
            <a:ext cx="9067800" cy="3522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buClr>
                <a:srgbClr val="66FFFF"/>
              </a:buClr>
            </a:pPr>
            <a:r>
              <a:rPr lang="en-US" sz="50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Knowing your sins are forgiven, and that you have</a:t>
            </a:r>
            <a:br>
              <a:rPr lang="en-US" sz="50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0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 friend in Jesus, who sticks closer than a brother,</a:t>
            </a:r>
            <a:br>
              <a:rPr lang="en-US" sz="50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6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REALLY MATTERS!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1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1859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3" name="Text Box 3"/>
          <p:cNvSpPr txBox="1">
            <a:spLocks noChangeArrowheads="1"/>
          </p:cNvSpPr>
          <p:nvPr/>
        </p:nvSpPr>
        <p:spPr bwMode="auto">
          <a:xfrm>
            <a:off x="304800" y="2628781"/>
            <a:ext cx="853440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15000"/>
              </a:spcAft>
            </a:pPr>
            <a: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Philippians 1:3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 thank my God upon every remembrance of you,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2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288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306" name="Picture 2" descr="THANKS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768350"/>
            <a:ext cx="5715000" cy="532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83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8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38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385" accel="100000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83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385" accel="100000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8306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15" dur="615" decel="100000"/>
                                        <p:tgtEl>
                                          <p:spTgt spid="738306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16" dur="615" decel="100000"/>
                                        <p:tgtEl>
                                          <p:spTgt spid="738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17" dur="385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8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18" dur="615" decel="100000"/>
                                        <p:tgtEl>
                                          <p:spTgt spid="738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19" dur="385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8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907" name="Text Box 3"/>
          <p:cNvSpPr txBox="1">
            <a:spLocks noChangeArrowheads="1"/>
          </p:cNvSpPr>
          <p:nvPr/>
        </p:nvSpPr>
        <p:spPr bwMode="auto">
          <a:xfrm>
            <a:off x="0" y="3087688"/>
            <a:ext cx="9067800" cy="2834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6000" b="1" spc="-300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The tense of the word is:</a:t>
            </a:r>
          </a:p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66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I’m CONSTANTLY thanking God for you!</a:t>
            </a:r>
            <a:r>
              <a:rPr lang="en-US" sz="60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</a:t>
            </a:r>
          </a:p>
        </p:txBody>
      </p:sp>
      <p:pic>
        <p:nvPicPr>
          <p:cNvPr id="763908" name="Picture 4" descr="THANKS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" y="76200"/>
            <a:ext cx="2860675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3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3907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930" name="Text Box 2"/>
          <p:cNvSpPr txBox="1">
            <a:spLocks noChangeArrowheads="1"/>
          </p:cNvSpPr>
          <p:nvPr/>
        </p:nvSpPr>
        <p:spPr bwMode="auto">
          <a:xfrm>
            <a:off x="0" y="2785822"/>
            <a:ext cx="9067800" cy="3767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66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Generally speaking, focusing on Trivial Things diminishes a </a:t>
            </a:r>
            <a:r>
              <a:rPr lang="en-US" sz="8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Grateful Spirit!</a:t>
            </a:r>
          </a:p>
        </p:txBody>
      </p:sp>
      <p:pic>
        <p:nvPicPr>
          <p:cNvPr id="764931" name="Picture 3" descr="THANKS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" y="76200"/>
            <a:ext cx="2860675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4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4930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954" name="Text Box 2"/>
          <p:cNvSpPr txBox="1">
            <a:spLocks noChangeArrowheads="1"/>
          </p:cNvSpPr>
          <p:nvPr/>
        </p:nvSpPr>
        <p:spPr bwMode="auto">
          <a:xfrm>
            <a:off x="0" y="2835741"/>
            <a:ext cx="9067800" cy="1888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75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Not being Thankful</a:t>
            </a:r>
            <a:br>
              <a:rPr lang="en-US" sz="75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75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is being Selfish!</a:t>
            </a:r>
            <a:endParaRPr lang="en-US" sz="7500" b="1" dirty="0">
              <a:solidFill>
                <a:schemeClr val="folHlink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pic>
        <p:nvPicPr>
          <p:cNvPr id="765955" name="Picture 3" descr="THANKS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" y="76200"/>
            <a:ext cx="2860675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5956" name="Text Box 4"/>
          <p:cNvSpPr txBox="1">
            <a:spLocks noChangeArrowheads="1"/>
          </p:cNvSpPr>
          <p:nvPr/>
        </p:nvSpPr>
        <p:spPr bwMode="auto">
          <a:xfrm>
            <a:off x="0" y="4893141"/>
            <a:ext cx="9067800" cy="1888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75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YOU LOSE</a:t>
            </a:r>
            <a:br>
              <a:rPr lang="en-US" sz="75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75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EVERY TIME!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5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659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659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65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5954" grpId="0" autoUpdateAnimBg="0"/>
      <p:bldP spid="765956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78" name="Text Box 2"/>
          <p:cNvSpPr txBox="1">
            <a:spLocks noChangeArrowheads="1"/>
          </p:cNvSpPr>
          <p:nvPr/>
        </p:nvSpPr>
        <p:spPr bwMode="auto">
          <a:xfrm>
            <a:off x="0" y="3087688"/>
            <a:ext cx="9067800" cy="2886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60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Having a grateful spirit toward God &amp; Others</a:t>
            </a:r>
          </a:p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72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REALLY MATTERS!</a:t>
            </a:r>
            <a:endParaRPr lang="en-US" sz="7200" b="1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pic>
        <p:nvPicPr>
          <p:cNvPr id="766979" name="Picture 3" descr="THANKS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" y="76200"/>
            <a:ext cx="2860675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6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6978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03" name="Text Box 3"/>
          <p:cNvSpPr txBox="1">
            <a:spLocks noChangeArrowheads="1"/>
          </p:cNvSpPr>
          <p:nvPr/>
        </p:nvSpPr>
        <p:spPr bwMode="auto">
          <a:xfrm>
            <a:off x="304800" y="2384997"/>
            <a:ext cx="8534400" cy="2088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15000"/>
              </a:spcAft>
            </a:pPr>
            <a: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Philippians 1:4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Always in every prayer of mine for you all making request with joy,</a:t>
            </a:r>
            <a:r>
              <a:rPr lang="en-US" sz="4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8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0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282" name="Picture 2" descr="PRAYER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768350"/>
            <a:ext cx="5715000" cy="532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72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7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37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385" accel="100000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72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385" accel="100000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7282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15" dur="615" decel="100000"/>
                                        <p:tgtEl>
                                          <p:spTgt spid="737282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16" dur="615" decel="100000"/>
                                        <p:tgtEl>
                                          <p:spTgt spid="737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17" dur="385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7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18" dur="615" decel="100000"/>
                                        <p:tgtEl>
                                          <p:spTgt spid="737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19" dur="385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7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026" name="Text Box 2"/>
          <p:cNvSpPr txBox="1">
            <a:spLocks noChangeArrowheads="1"/>
          </p:cNvSpPr>
          <p:nvPr/>
        </p:nvSpPr>
        <p:spPr bwMode="auto">
          <a:xfrm>
            <a:off x="0" y="3148013"/>
            <a:ext cx="9067800" cy="2012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69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Praying for others</a:t>
            </a:r>
            <a:br>
              <a:rPr lang="en-US" sz="69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75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REALLY MATTERS!</a:t>
            </a:r>
            <a:r>
              <a:rPr lang="en-US" sz="69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</a:t>
            </a:r>
          </a:p>
        </p:txBody>
      </p:sp>
      <p:pic>
        <p:nvPicPr>
          <p:cNvPr id="769028" name="Picture 4" descr="PRAYER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2860675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9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9026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050" name="Text Box 2"/>
          <p:cNvSpPr txBox="1">
            <a:spLocks noChangeArrowheads="1"/>
          </p:cNvSpPr>
          <p:nvPr/>
        </p:nvSpPr>
        <p:spPr bwMode="auto">
          <a:xfrm>
            <a:off x="0" y="2667000"/>
            <a:ext cx="9067800" cy="939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62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 do it with Joy!</a:t>
            </a:r>
          </a:p>
        </p:txBody>
      </p:sp>
      <p:pic>
        <p:nvPicPr>
          <p:cNvPr id="770051" name="Picture 3" descr="PRAYER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2860675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0052" name="Text Box 4"/>
          <p:cNvSpPr txBox="1">
            <a:spLocks noChangeArrowheads="1"/>
          </p:cNvSpPr>
          <p:nvPr/>
        </p:nvSpPr>
        <p:spPr bwMode="auto">
          <a:xfrm>
            <a:off x="0" y="3657600"/>
            <a:ext cx="9067800" cy="939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62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I’m Glad to do it!</a:t>
            </a:r>
          </a:p>
        </p:txBody>
      </p:sp>
      <p:sp>
        <p:nvSpPr>
          <p:cNvPr id="770053" name="Text Box 5"/>
          <p:cNvSpPr txBox="1">
            <a:spLocks noChangeArrowheads="1"/>
          </p:cNvSpPr>
          <p:nvPr/>
        </p:nvSpPr>
        <p:spPr bwMode="auto">
          <a:xfrm>
            <a:off x="0" y="4671109"/>
            <a:ext cx="9067800" cy="1577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62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I’m Happy to</a:t>
            </a:r>
            <a:br>
              <a:rPr lang="en-US" sz="62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62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pray for you!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0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7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70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0050" grpId="0" autoUpdateAnimBg="0"/>
      <p:bldP spid="770052" grpId="0" autoUpdateAnimBg="0"/>
      <p:bldP spid="770053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074" name="Text Box 2"/>
          <p:cNvSpPr txBox="1">
            <a:spLocks noChangeArrowheads="1"/>
          </p:cNvSpPr>
          <p:nvPr/>
        </p:nvSpPr>
        <p:spPr bwMode="auto">
          <a:xfrm>
            <a:off x="0" y="3169146"/>
            <a:ext cx="9067800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60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I’m convinced </a:t>
            </a:r>
            <a:r>
              <a:rPr lang="en-US" sz="60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that</a:t>
            </a:r>
            <a:br>
              <a:rPr lang="en-US" sz="60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60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self- </a:t>
            </a:r>
            <a:r>
              <a:rPr lang="en-US" sz="60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centered, trivial minded people DON’T </a:t>
            </a:r>
            <a:r>
              <a:rPr lang="en-US" sz="60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pray for </a:t>
            </a:r>
            <a:r>
              <a:rPr lang="en-US" sz="60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others.</a:t>
            </a:r>
          </a:p>
        </p:txBody>
      </p:sp>
      <p:pic>
        <p:nvPicPr>
          <p:cNvPr id="771075" name="Picture 3" descr="PRAYER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2860675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1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1074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098" name="Text Box 2"/>
          <p:cNvSpPr txBox="1">
            <a:spLocks noChangeArrowheads="1"/>
          </p:cNvSpPr>
          <p:nvPr/>
        </p:nvSpPr>
        <p:spPr bwMode="auto">
          <a:xfrm>
            <a:off x="0" y="2667000"/>
            <a:ext cx="9067800" cy="1028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69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PUBLICAN PRAYER</a:t>
            </a:r>
          </a:p>
        </p:txBody>
      </p:sp>
      <p:pic>
        <p:nvPicPr>
          <p:cNvPr id="772099" name="Picture 3" descr="PRAYER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2860675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2100" name="Text Box 4"/>
          <p:cNvSpPr txBox="1">
            <a:spLocks noChangeArrowheads="1"/>
          </p:cNvSpPr>
          <p:nvPr/>
        </p:nvSpPr>
        <p:spPr bwMode="auto">
          <a:xfrm>
            <a:off x="0" y="3733800"/>
            <a:ext cx="9067800" cy="161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66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“I’m glad I’m not</a:t>
            </a:r>
            <a:br>
              <a:rPr lang="en-US" sz="66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66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like so and so…”</a:t>
            </a:r>
          </a:p>
        </p:txBody>
      </p:sp>
      <p:sp>
        <p:nvSpPr>
          <p:cNvPr id="772101" name="Text Box 5"/>
          <p:cNvSpPr txBox="1">
            <a:spLocks noChangeArrowheads="1"/>
          </p:cNvSpPr>
          <p:nvPr/>
        </p:nvSpPr>
        <p:spPr bwMode="auto">
          <a:xfrm>
            <a:off x="0" y="5562600"/>
            <a:ext cx="9067800" cy="1313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9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PITIFUL!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2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7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72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72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7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2098" grpId="0" autoUpdateAnimBg="0"/>
      <p:bldP spid="772100" grpId="0" autoUpdateAnimBg="0"/>
      <p:bldP spid="772101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122" name="Text Box 2"/>
          <p:cNvSpPr txBox="1">
            <a:spLocks noChangeArrowheads="1"/>
          </p:cNvSpPr>
          <p:nvPr/>
        </p:nvSpPr>
        <p:spPr bwMode="auto">
          <a:xfrm>
            <a:off x="0" y="3048000"/>
            <a:ext cx="9067800" cy="3549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83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Pray for People</a:t>
            </a:r>
          </a:p>
          <a:p>
            <a:pPr algn="ctr">
              <a:lnSpc>
                <a:spcPct val="7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91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THAT REALLY MATTERS!</a:t>
            </a:r>
            <a:r>
              <a:rPr lang="en-US" sz="83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</a:t>
            </a:r>
          </a:p>
        </p:txBody>
      </p:sp>
      <p:pic>
        <p:nvPicPr>
          <p:cNvPr id="773123" name="Picture 3" descr="PRAYER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2860675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3122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147" name="Text Box 3"/>
          <p:cNvSpPr txBox="1">
            <a:spLocks noChangeArrowheads="1"/>
          </p:cNvSpPr>
          <p:nvPr/>
        </p:nvSpPr>
        <p:spPr bwMode="auto">
          <a:xfrm>
            <a:off x="381000" y="2588353"/>
            <a:ext cx="8534400" cy="1681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Aft>
                <a:spcPct val="15000"/>
              </a:spcAft>
            </a:pPr>
            <a: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Philippians 1:5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For your fellowship in the gospel from the first day until now;</a:t>
            </a:r>
            <a:r>
              <a:rPr lang="en-US" sz="4000" dirty="0"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414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258" name="Picture 2" descr="FELLOWSHIP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768350"/>
            <a:ext cx="7821613" cy="532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6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6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36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385" accel="100000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62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385" accel="100000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6258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15" dur="615" decel="100000"/>
                                        <p:tgtEl>
                                          <p:spTgt spid="736258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16" dur="615" decel="100000"/>
                                        <p:tgtEl>
                                          <p:spTgt spid="736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17" dur="385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6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18" dur="615" decel="100000"/>
                                        <p:tgtEl>
                                          <p:spTgt spid="736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19" dur="385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6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170" name="Text Box 2"/>
          <p:cNvSpPr txBox="1">
            <a:spLocks noChangeArrowheads="1"/>
          </p:cNvSpPr>
          <p:nvPr/>
        </p:nvSpPr>
        <p:spPr bwMode="auto">
          <a:xfrm>
            <a:off x="3505200" y="152400"/>
            <a:ext cx="5638800" cy="131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JOINT</a:t>
            </a:r>
            <a:b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PARTICIPATION</a:t>
            </a:r>
          </a:p>
        </p:txBody>
      </p:sp>
      <p:pic>
        <p:nvPicPr>
          <p:cNvPr id="775174" name="Picture 6" descr="FELLOWSHIP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3913188" cy="266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5176" name="Text Box 8"/>
          <p:cNvSpPr txBox="1">
            <a:spLocks noChangeArrowheads="1"/>
          </p:cNvSpPr>
          <p:nvPr/>
        </p:nvSpPr>
        <p:spPr bwMode="auto">
          <a:xfrm>
            <a:off x="0" y="2981325"/>
            <a:ext cx="9067800" cy="3180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69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Having a part in other people’s lives</a:t>
            </a:r>
          </a:p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75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REALLY MATTERS!</a:t>
            </a:r>
            <a:r>
              <a:rPr lang="en-US" sz="69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5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75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5170" grpId="0"/>
      <p:bldP spid="775176" grpId="0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194" name="Text Box 2"/>
          <p:cNvSpPr txBox="1">
            <a:spLocks noChangeArrowheads="1"/>
          </p:cNvSpPr>
          <p:nvPr/>
        </p:nvSpPr>
        <p:spPr bwMode="auto">
          <a:xfrm>
            <a:off x="3505200" y="152400"/>
            <a:ext cx="5638800" cy="131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JOINT</a:t>
            </a:r>
            <a:b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PARTICIPATION</a:t>
            </a:r>
          </a:p>
        </p:txBody>
      </p:sp>
      <p:pic>
        <p:nvPicPr>
          <p:cNvPr id="776195" name="Picture 3" descr="FELLOWSHIP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3913188" cy="266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6196" name="Text Box 4"/>
          <p:cNvSpPr txBox="1">
            <a:spLocks noChangeArrowheads="1"/>
          </p:cNvSpPr>
          <p:nvPr/>
        </p:nvSpPr>
        <p:spPr bwMode="auto">
          <a:xfrm>
            <a:off x="0" y="3745756"/>
            <a:ext cx="90678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72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“I Just Like </a:t>
            </a:r>
            <a:r>
              <a:rPr lang="en-US" sz="72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To</a:t>
            </a:r>
            <a:br>
              <a:rPr lang="en-US" sz="72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72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Be By </a:t>
            </a:r>
            <a:r>
              <a:rPr lang="en-US" sz="72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Myself…”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6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6196" grpId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218" name="Text Box 2"/>
          <p:cNvSpPr txBox="1">
            <a:spLocks noChangeArrowheads="1"/>
          </p:cNvSpPr>
          <p:nvPr/>
        </p:nvSpPr>
        <p:spPr bwMode="auto">
          <a:xfrm>
            <a:off x="3505200" y="152400"/>
            <a:ext cx="5638800" cy="131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JOINT</a:t>
            </a:r>
            <a:b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PARTICIPATION</a:t>
            </a:r>
          </a:p>
        </p:txBody>
      </p:sp>
      <p:pic>
        <p:nvPicPr>
          <p:cNvPr id="777219" name="Picture 3" descr="FELLOWSHIP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3913188" cy="266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7220" name="Text Box 4"/>
          <p:cNvSpPr txBox="1">
            <a:spLocks noChangeArrowheads="1"/>
          </p:cNvSpPr>
          <p:nvPr/>
        </p:nvSpPr>
        <p:spPr bwMode="auto">
          <a:xfrm>
            <a:off x="0" y="3315394"/>
            <a:ext cx="9067800" cy="2475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6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If you were locked up in prison, you just might change your tune!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7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7220" grpId="0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Text Box 2"/>
          <p:cNvSpPr txBox="1">
            <a:spLocks noChangeArrowheads="1"/>
          </p:cNvSpPr>
          <p:nvPr/>
        </p:nvSpPr>
        <p:spPr bwMode="auto">
          <a:xfrm>
            <a:off x="3505200" y="152400"/>
            <a:ext cx="5638800" cy="131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JOINT</a:t>
            </a:r>
            <a:b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PARTICIPATION</a:t>
            </a:r>
          </a:p>
        </p:txBody>
      </p:sp>
      <p:pic>
        <p:nvPicPr>
          <p:cNvPr id="778243" name="Picture 3" descr="FELLOWSHIP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3913188" cy="266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8244" name="Text Box 4"/>
          <p:cNvSpPr txBox="1">
            <a:spLocks noChangeArrowheads="1"/>
          </p:cNvSpPr>
          <p:nvPr/>
        </p:nvSpPr>
        <p:spPr bwMode="auto">
          <a:xfrm>
            <a:off x="0" y="2981325"/>
            <a:ext cx="9067800" cy="3180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69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Reaching out, caring and sharing</a:t>
            </a:r>
          </a:p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75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REALLY MATTERS!</a:t>
            </a:r>
            <a:r>
              <a:rPr lang="en-US" sz="69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8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44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6" name="Text Box 2"/>
          <p:cNvSpPr txBox="1">
            <a:spLocks noChangeArrowheads="1"/>
          </p:cNvSpPr>
          <p:nvPr/>
        </p:nvSpPr>
        <p:spPr bwMode="auto">
          <a:xfrm>
            <a:off x="3505200" y="152400"/>
            <a:ext cx="5638800" cy="131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JOINT</a:t>
            </a:r>
            <a:b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PARTICIPATION</a:t>
            </a:r>
          </a:p>
        </p:txBody>
      </p:sp>
      <p:pic>
        <p:nvPicPr>
          <p:cNvPr id="779267" name="Picture 3" descr="FELLOWSHIP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3913188" cy="266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9268" name="Text Box 4"/>
          <p:cNvSpPr txBox="1">
            <a:spLocks noChangeArrowheads="1"/>
          </p:cNvSpPr>
          <p:nvPr/>
        </p:nvSpPr>
        <p:spPr bwMode="auto">
          <a:xfrm>
            <a:off x="0" y="2971800"/>
            <a:ext cx="9067800" cy="3397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83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IRON</a:t>
            </a:r>
            <a:br>
              <a:rPr lang="en-US" sz="83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83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SHARPENS</a:t>
            </a:r>
            <a:br>
              <a:rPr lang="en-US" sz="83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83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IRON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9268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290" name="Text Box 2"/>
          <p:cNvSpPr txBox="1">
            <a:spLocks noChangeArrowheads="1"/>
          </p:cNvSpPr>
          <p:nvPr/>
        </p:nvSpPr>
        <p:spPr bwMode="auto">
          <a:xfrm>
            <a:off x="3505200" y="152400"/>
            <a:ext cx="5638800" cy="131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JOINT</a:t>
            </a:r>
            <a:b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PARTICIPATION</a:t>
            </a:r>
          </a:p>
        </p:txBody>
      </p:sp>
      <p:pic>
        <p:nvPicPr>
          <p:cNvPr id="780291" name="Picture 3" descr="FELLOWSHIP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3913188" cy="266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0292" name="Text Box 4"/>
          <p:cNvSpPr txBox="1">
            <a:spLocks noChangeArrowheads="1"/>
          </p:cNvSpPr>
          <p:nvPr/>
        </p:nvSpPr>
        <p:spPr bwMode="auto">
          <a:xfrm>
            <a:off x="0" y="2971800"/>
            <a:ext cx="9067800" cy="2839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69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YOU NEED OTHERS</a:t>
            </a:r>
            <a:br>
              <a:rPr lang="en-US" sz="69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69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&amp;</a:t>
            </a:r>
            <a:br>
              <a:rPr lang="en-US" sz="69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69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OTHERS NEED YOU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0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0292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4" name="Text Box 2"/>
          <p:cNvSpPr txBox="1">
            <a:spLocks noChangeArrowheads="1"/>
          </p:cNvSpPr>
          <p:nvPr/>
        </p:nvSpPr>
        <p:spPr bwMode="auto">
          <a:xfrm>
            <a:off x="3505200" y="152400"/>
            <a:ext cx="5638800" cy="1255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JOINT</a:t>
            </a:r>
            <a:b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PARTICIPATION</a:t>
            </a:r>
          </a:p>
        </p:txBody>
      </p:sp>
      <p:pic>
        <p:nvPicPr>
          <p:cNvPr id="781315" name="Picture 3" descr="FELLOWSHIP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3913188" cy="266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1316" name="Text Box 4"/>
          <p:cNvSpPr txBox="1">
            <a:spLocks noChangeArrowheads="1"/>
          </p:cNvSpPr>
          <p:nvPr/>
        </p:nvSpPr>
        <p:spPr bwMode="auto">
          <a:xfrm>
            <a:off x="0" y="3010594"/>
            <a:ext cx="9067800" cy="2475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60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That’s why at Fellowship Church, EVERYONE is welcome!</a:t>
            </a:r>
          </a:p>
        </p:txBody>
      </p:sp>
      <p:sp>
        <p:nvSpPr>
          <p:cNvPr id="781317" name="Text Box 5"/>
          <p:cNvSpPr txBox="1">
            <a:spLocks noChangeArrowheads="1"/>
          </p:cNvSpPr>
          <p:nvPr/>
        </p:nvSpPr>
        <p:spPr bwMode="auto">
          <a:xfrm>
            <a:off x="0" y="5511800"/>
            <a:ext cx="9067800" cy="1177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8000" b="1" spc="-15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EVERYONE PERIOD!</a:t>
            </a:r>
          </a:p>
        </p:txBody>
      </p:sp>
      <p:pic>
        <p:nvPicPr>
          <p:cNvPr id="781318" name="Picture 6" descr="Logo-Butt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" y="3044825"/>
            <a:ext cx="6477000" cy="350837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dist="28398" dir="3806097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81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81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81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81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1316" grpId="0" autoUpdateAnimBg="0"/>
      <p:bldP spid="781317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338" name="Text Box 2"/>
          <p:cNvSpPr txBox="1">
            <a:spLocks noChangeArrowheads="1"/>
          </p:cNvSpPr>
          <p:nvPr/>
        </p:nvSpPr>
        <p:spPr bwMode="auto">
          <a:xfrm>
            <a:off x="3505200" y="152400"/>
            <a:ext cx="5638800" cy="1255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JOINT</a:t>
            </a:r>
            <a:b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PARTICIPATION</a:t>
            </a:r>
          </a:p>
        </p:txBody>
      </p:sp>
      <p:pic>
        <p:nvPicPr>
          <p:cNvPr id="782339" name="Picture 3" descr="FELLOWSHIP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3913188" cy="266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2340" name="Text Box 4"/>
          <p:cNvSpPr txBox="1">
            <a:spLocks noChangeArrowheads="1"/>
          </p:cNvSpPr>
          <p:nvPr/>
        </p:nvSpPr>
        <p:spPr bwMode="auto">
          <a:xfrm>
            <a:off x="0" y="3155950"/>
            <a:ext cx="9144000" cy="1611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57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Our fellowship here is based on our mission:</a:t>
            </a:r>
          </a:p>
        </p:txBody>
      </p:sp>
      <p:sp>
        <p:nvSpPr>
          <p:cNvPr id="782341" name="Text Box 5"/>
          <p:cNvSpPr txBox="1">
            <a:spLocks noChangeArrowheads="1"/>
          </p:cNvSpPr>
          <p:nvPr/>
        </p:nvSpPr>
        <p:spPr bwMode="auto">
          <a:xfrm>
            <a:off x="0" y="4905375"/>
            <a:ext cx="9067800" cy="1690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6000" b="1" spc="-15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That we love Jesus Christ &amp; we love people!</a:t>
            </a:r>
          </a:p>
        </p:txBody>
      </p:sp>
      <p:pic>
        <p:nvPicPr>
          <p:cNvPr id="782342" name="Picture 6" descr="Logo-Button"/>
          <p:cNvPicPr>
            <a:picLocks noChangeAspect="1" noChangeArrowheads="1"/>
          </p:cNvPicPr>
          <p:nvPr/>
        </p:nvPicPr>
        <p:blipFill>
          <a:blip r:embed="rId3">
            <a:lum bright="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71600"/>
            <a:ext cx="3429000" cy="185737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dist="28398" dir="3806097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82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2340" grpId="0" autoUpdateAnimBg="0"/>
      <p:bldP spid="782341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363" name="Text Box 3"/>
          <p:cNvSpPr txBox="1">
            <a:spLocks noChangeArrowheads="1"/>
          </p:cNvSpPr>
          <p:nvPr/>
        </p:nvSpPr>
        <p:spPr bwMode="auto">
          <a:xfrm>
            <a:off x="381000" y="2138775"/>
            <a:ext cx="8534400" cy="258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15000"/>
              </a:spcAft>
            </a:pPr>
            <a: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Philippians 1:6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Being confident of this very thing, that he which hath begun a good work in you will perform it until the day of Jesus Christ:</a:t>
            </a:r>
            <a:r>
              <a:rPr lang="en-US" sz="4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3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336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4210" name="Picture 2" descr="CONFIDENT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768350"/>
            <a:ext cx="6780213" cy="532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42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4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4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385" accel="100000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42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385" accel="100000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4210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15" dur="615" decel="100000"/>
                                        <p:tgtEl>
                                          <p:spTgt spid="734210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16" dur="615" decel="100000"/>
                                        <p:tgtEl>
                                          <p:spTgt spid="734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17" dur="385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4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18" dur="615" decel="100000"/>
                                        <p:tgtEl>
                                          <p:spTgt spid="734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19" dur="385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4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386" name="Text Box 2"/>
          <p:cNvSpPr txBox="1">
            <a:spLocks noChangeArrowheads="1"/>
          </p:cNvSpPr>
          <p:nvPr/>
        </p:nvSpPr>
        <p:spPr bwMode="auto">
          <a:xfrm>
            <a:off x="3505200" y="228600"/>
            <a:ext cx="5638800" cy="1255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SETTLED &amp; FIRM</a:t>
            </a:r>
            <a:b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PERSUASION</a:t>
            </a:r>
          </a:p>
        </p:txBody>
      </p:sp>
      <p:sp>
        <p:nvSpPr>
          <p:cNvPr id="784388" name="Text Box 4"/>
          <p:cNvSpPr txBox="1">
            <a:spLocks noChangeArrowheads="1"/>
          </p:cNvSpPr>
          <p:nvPr/>
        </p:nvSpPr>
        <p:spPr bwMode="auto">
          <a:xfrm>
            <a:off x="0" y="3225800"/>
            <a:ext cx="9067800" cy="209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75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“Good Work” was actually Giving!</a:t>
            </a:r>
          </a:p>
        </p:txBody>
      </p:sp>
      <p:pic>
        <p:nvPicPr>
          <p:cNvPr id="784389" name="Picture 5" descr="CONFIDENT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76200"/>
            <a:ext cx="3390900" cy="266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4390" name="Text Box 6"/>
          <p:cNvSpPr txBox="1">
            <a:spLocks noChangeArrowheads="1"/>
          </p:cNvSpPr>
          <p:nvPr/>
        </p:nvSpPr>
        <p:spPr bwMode="auto">
          <a:xfrm>
            <a:off x="3505200" y="1447800"/>
            <a:ext cx="56388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God, working</a:t>
            </a:r>
            <a:b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their life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4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84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84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4386" grpId="0"/>
      <p:bldP spid="784388" grpId="0" autoUpdateAnimBg="0"/>
      <p:bldP spid="78439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410" name="Text Box 2"/>
          <p:cNvSpPr txBox="1">
            <a:spLocks noChangeArrowheads="1"/>
          </p:cNvSpPr>
          <p:nvPr/>
        </p:nvSpPr>
        <p:spPr bwMode="auto">
          <a:xfrm>
            <a:off x="3505200" y="228600"/>
            <a:ext cx="5638800" cy="1255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SETTLED &amp; FIRM</a:t>
            </a:r>
            <a:b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PERSUASION</a:t>
            </a:r>
          </a:p>
        </p:txBody>
      </p:sp>
      <p:pic>
        <p:nvPicPr>
          <p:cNvPr id="785412" name="Picture 4" descr="CONFIDENT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76200"/>
            <a:ext cx="3390900" cy="266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5413" name="Text Box 5"/>
          <p:cNvSpPr txBox="1">
            <a:spLocks noChangeArrowheads="1"/>
          </p:cNvSpPr>
          <p:nvPr/>
        </p:nvSpPr>
        <p:spPr bwMode="auto">
          <a:xfrm>
            <a:off x="3505200" y="1447800"/>
            <a:ext cx="56388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God, working</a:t>
            </a:r>
            <a:b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their life</a:t>
            </a:r>
          </a:p>
        </p:txBody>
      </p:sp>
      <p:sp>
        <p:nvSpPr>
          <p:cNvPr id="785415" name="Text Box 7"/>
          <p:cNvSpPr txBox="1">
            <a:spLocks noChangeArrowheads="1"/>
          </p:cNvSpPr>
          <p:nvPr/>
        </p:nvSpPr>
        <p:spPr bwMode="auto">
          <a:xfrm>
            <a:off x="304800" y="4131356"/>
            <a:ext cx="8534400" cy="2726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Aft>
                <a:spcPct val="15000"/>
              </a:spcAft>
            </a:pPr>
            <a: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2 Corinthians 8:1-5</a:t>
            </a:r>
            <a:b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baseline="30000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 </a:t>
            </a:r>
            <a:r>
              <a:rPr lang="en-US" sz="40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Moreover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, brethren, we do you to wit of the grace of God bestowed on the churches of Macedonia;</a:t>
            </a:r>
            <a:endParaRPr lang="en-US" sz="4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5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541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434" name="Text Box 2"/>
          <p:cNvSpPr txBox="1">
            <a:spLocks noChangeArrowheads="1"/>
          </p:cNvSpPr>
          <p:nvPr/>
        </p:nvSpPr>
        <p:spPr bwMode="auto">
          <a:xfrm>
            <a:off x="3505200" y="228600"/>
            <a:ext cx="5638800" cy="1255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SETTLED &amp; FIRM</a:t>
            </a:r>
            <a:b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PERSUASION</a:t>
            </a:r>
          </a:p>
        </p:txBody>
      </p:sp>
      <p:pic>
        <p:nvPicPr>
          <p:cNvPr id="786435" name="Picture 3" descr="CONFIDENT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76200"/>
            <a:ext cx="3390900" cy="266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6436" name="Text Box 4"/>
          <p:cNvSpPr txBox="1">
            <a:spLocks noChangeArrowheads="1"/>
          </p:cNvSpPr>
          <p:nvPr/>
        </p:nvSpPr>
        <p:spPr bwMode="auto">
          <a:xfrm>
            <a:off x="3505200" y="1447800"/>
            <a:ext cx="56388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God, working</a:t>
            </a:r>
            <a:b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their life</a:t>
            </a:r>
          </a:p>
        </p:txBody>
      </p:sp>
      <p:sp>
        <p:nvSpPr>
          <p:cNvPr id="786438" name="Text Box 6"/>
          <p:cNvSpPr txBox="1">
            <a:spLocks noChangeArrowheads="1"/>
          </p:cNvSpPr>
          <p:nvPr/>
        </p:nvSpPr>
        <p:spPr bwMode="auto">
          <a:xfrm>
            <a:off x="304800" y="3785108"/>
            <a:ext cx="8534400" cy="3072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15000"/>
              </a:spcAft>
            </a:pPr>
            <a: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2 Corinthians 8:1-5</a:t>
            </a:r>
            <a:b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baseline="30000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2</a:t>
            </a:r>
            <a: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 </a:t>
            </a:r>
            <a:r>
              <a:rPr lang="en-US" sz="40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How 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that in a great trial of affliction the abundance of their joy and their deep poverty abounded unto the riches of their liberality.</a:t>
            </a:r>
            <a:endParaRPr lang="en-US" sz="4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458" name="Text Box 2"/>
          <p:cNvSpPr txBox="1">
            <a:spLocks noChangeArrowheads="1"/>
          </p:cNvSpPr>
          <p:nvPr/>
        </p:nvSpPr>
        <p:spPr bwMode="auto">
          <a:xfrm>
            <a:off x="3505200" y="228600"/>
            <a:ext cx="5638800" cy="131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SETTLED &amp; FIRM</a:t>
            </a:r>
            <a:b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PERSUASION</a:t>
            </a:r>
          </a:p>
        </p:txBody>
      </p:sp>
      <p:pic>
        <p:nvPicPr>
          <p:cNvPr id="787459" name="Picture 3" descr="CONFIDENT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76200"/>
            <a:ext cx="3390900" cy="266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7460" name="Text Box 4"/>
          <p:cNvSpPr txBox="1">
            <a:spLocks noChangeArrowheads="1"/>
          </p:cNvSpPr>
          <p:nvPr/>
        </p:nvSpPr>
        <p:spPr bwMode="auto">
          <a:xfrm>
            <a:off x="3505200" y="1447800"/>
            <a:ext cx="5638800" cy="1000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God, working</a:t>
            </a:r>
            <a:b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their life</a:t>
            </a:r>
          </a:p>
        </p:txBody>
      </p:sp>
      <p:sp>
        <p:nvSpPr>
          <p:cNvPr id="787462" name="Text Box 6"/>
          <p:cNvSpPr txBox="1">
            <a:spLocks noChangeArrowheads="1"/>
          </p:cNvSpPr>
          <p:nvPr/>
        </p:nvSpPr>
        <p:spPr bwMode="auto">
          <a:xfrm>
            <a:off x="304800" y="4131356"/>
            <a:ext cx="8534400" cy="2726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Aft>
                <a:spcPct val="15000"/>
              </a:spcAft>
            </a:pPr>
            <a: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2 Corinthians 8:1-5</a:t>
            </a:r>
            <a:b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baseline="30000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3</a:t>
            </a:r>
            <a: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 </a:t>
            </a:r>
            <a:r>
              <a:rPr lang="en-US" sz="40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For 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to their power, I bear record, yea, and beyond their power they were willing of themselves;</a:t>
            </a:r>
            <a:endParaRPr lang="en-US" sz="4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82" name="Text Box 2"/>
          <p:cNvSpPr txBox="1">
            <a:spLocks noChangeArrowheads="1"/>
          </p:cNvSpPr>
          <p:nvPr/>
        </p:nvSpPr>
        <p:spPr bwMode="auto">
          <a:xfrm>
            <a:off x="3505200" y="228600"/>
            <a:ext cx="5638800" cy="1255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SETTLED &amp; FIRM</a:t>
            </a:r>
            <a:b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PERSUASION</a:t>
            </a:r>
          </a:p>
        </p:txBody>
      </p:sp>
      <p:pic>
        <p:nvPicPr>
          <p:cNvPr id="788483" name="Picture 3" descr="CONFIDENT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76200"/>
            <a:ext cx="3390900" cy="266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484" name="Text Box 4"/>
          <p:cNvSpPr txBox="1">
            <a:spLocks noChangeArrowheads="1"/>
          </p:cNvSpPr>
          <p:nvPr/>
        </p:nvSpPr>
        <p:spPr bwMode="auto">
          <a:xfrm>
            <a:off x="3505200" y="1447800"/>
            <a:ext cx="56388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God, working</a:t>
            </a:r>
            <a:b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their life</a:t>
            </a:r>
          </a:p>
        </p:txBody>
      </p:sp>
      <p:sp>
        <p:nvSpPr>
          <p:cNvPr id="788486" name="Text Box 6"/>
          <p:cNvSpPr txBox="1">
            <a:spLocks noChangeArrowheads="1"/>
          </p:cNvSpPr>
          <p:nvPr/>
        </p:nvSpPr>
        <p:spPr bwMode="auto">
          <a:xfrm>
            <a:off x="304800" y="4126483"/>
            <a:ext cx="8534400" cy="2731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Aft>
                <a:spcPct val="15000"/>
              </a:spcAft>
            </a:pPr>
            <a: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2 Corinthians 8:1-5</a:t>
            </a:r>
            <a:b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baseline="30000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4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 </a:t>
            </a:r>
            <a:r>
              <a:rPr lang="en-US" sz="40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Praying 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us with much </a:t>
            </a:r>
            <a:r>
              <a:rPr lang="en-US" sz="4000" b="1" dirty="0" err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intreaty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that we would receive the gift, and take upon us the fellowship of the ministering to the saints.</a:t>
            </a:r>
            <a:endParaRPr lang="en-US" sz="4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6" name="Text Box 2"/>
          <p:cNvSpPr txBox="1">
            <a:spLocks noChangeArrowheads="1"/>
          </p:cNvSpPr>
          <p:nvPr/>
        </p:nvSpPr>
        <p:spPr bwMode="auto">
          <a:xfrm>
            <a:off x="3505200" y="228600"/>
            <a:ext cx="5638800" cy="131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SETTLED &amp; FIRM</a:t>
            </a:r>
            <a:b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PERSUASION</a:t>
            </a:r>
          </a:p>
        </p:txBody>
      </p:sp>
      <p:pic>
        <p:nvPicPr>
          <p:cNvPr id="789507" name="Picture 3" descr="CONFIDENT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76200"/>
            <a:ext cx="3390900" cy="266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9508" name="Text Box 4"/>
          <p:cNvSpPr txBox="1">
            <a:spLocks noChangeArrowheads="1"/>
          </p:cNvSpPr>
          <p:nvPr/>
        </p:nvSpPr>
        <p:spPr bwMode="auto">
          <a:xfrm>
            <a:off x="3505200" y="1447800"/>
            <a:ext cx="5638800" cy="996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God, working</a:t>
            </a:r>
            <a:b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their life</a:t>
            </a:r>
          </a:p>
        </p:txBody>
      </p:sp>
      <p:sp>
        <p:nvSpPr>
          <p:cNvPr id="789510" name="Text Box 6"/>
          <p:cNvSpPr txBox="1">
            <a:spLocks noChangeArrowheads="1"/>
          </p:cNvSpPr>
          <p:nvPr/>
        </p:nvSpPr>
        <p:spPr bwMode="auto">
          <a:xfrm>
            <a:off x="304800" y="4131356"/>
            <a:ext cx="8534400" cy="2726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Aft>
                <a:spcPct val="15000"/>
              </a:spcAft>
            </a:pPr>
            <a: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2 Corinthians 8:1-5</a:t>
            </a:r>
            <a:b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baseline="30000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5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 </a:t>
            </a:r>
            <a:r>
              <a:rPr lang="en-US" sz="40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And 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this they did, not as we hoped, but first gave their own selves to the Lord, and unto us by the will of God.</a:t>
            </a:r>
            <a:r>
              <a:rPr lang="en-US" sz="4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530" name="Text Box 2"/>
          <p:cNvSpPr txBox="1">
            <a:spLocks noChangeArrowheads="1"/>
          </p:cNvSpPr>
          <p:nvPr/>
        </p:nvSpPr>
        <p:spPr bwMode="auto">
          <a:xfrm>
            <a:off x="3505200" y="228600"/>
            <a:ext cx="5638800" cy="1255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SETTLED &amp; FIRM</a:t>
            </a:r>
            <a:b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PERSUASION</a:t>
            </a:r>
          </a:p>
        </p:txBody>
      </p:sp>
      <p:sp>
        <p:nvSpPr>
          <p:cNvPr id="790531" name="Text Box 3"/>
          <p:cNvSpPr txBox="1">
            <a:spLocks noChangeArrowheads="1"/>
          </p:cNvSpPr>
          <p:nvPr/>
        </p:nvSpPr>
        <p:spPr bwMode="auto">
          <a:xfrm>
            <a:off x="0" y="2819400"/>
            <a:ext cx="9067800" cy="2008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54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Are you hopeful and</a:t>
            </a:r>
            <a:br>
              <a:rPr lang="en-US" sz="54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positive about what God</a:t>
            </a:r>
            <a:br>
              <a:rPr lang="en-US" sz="54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will do through others?</a:t>
            </a:r>
          </a:p>
        </p:txBody>
      </p:sp>
      <p:pic>
        <p:nvPicPr>
          <p:cNvPr id="790532" name="Picture 4" descr="CONFIDENT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76200"/>
            <a:ext cx="3390900" cy="266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0533" name="Text Box 5"/>
          <p:cNvSpPr txBox="1">
            <a:spLocks noChangeArrowheads="1"/>
          </p:cNvSpPr>
          <p:nvPr/>
        </p:nvSpPr>
        <p:spPr bwMode="auto">
          <a:xfrm>
            <a:off x="3505200" y="1447800"/>
            <a:ext cx="56388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God, working</a:t>
            </a:r>
            <a:b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their life</a:t>
            </a:r>
          </a:p>
        </p:txBody>
      </p:sp>
      <p:sp>
        <p:nvSpPr>
          <p:cNvPr id="790534" name="Text Box 6"/>
          <p:cNvSpPr txBox="1">
            <a:spLocks noChangeArrowheads="1"/>
          </p:cNvSpPr>
          <p:nvPr/>
        </p:nvSpPr>
        <p:spPr bwMode="auto">
          <a:xfrm>
            <a:off x="0" y="5289550"/>
            <a:ext cx="9067800" cy="138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5400" b="1" spc="-150" dirty="0">
                <a:solidFill>
                  <a:srgbClr val="00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Or when you look at other believers, are you critical?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0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90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0531" grpId="0" autoUpdateAnimBg="0"/>
      <p:bldP spid="790534" grpId="0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4" name="Text Box 2"/>
          <p:cNvSpPr txBox="1">
            <a:spLocks noChangeArrowheads="1"/>
          </p:cNvSpPr>
          <p:nvPr/>
        </p:nvSpPr>
        <p:spPr bwMode="auto">
          <a:xfrm>
            <a:off x="3505200" y="228600"/>
            <a:ext cx="5638800" cy="1255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SETTLED &amp; FIRM</a:t>
            </a:r>
            <a:b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PERSUASION</a:t>
            </a:r>
          </a:p>
        </p:txBody>
      </p:sp>
      <p:pic>
        <p:nvPicPr>
          <p:cNvPr id="791556" name="Picture 4" descr="CONFIDENT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76200"/>
            <a:ext cx="3390900" cy="266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1557" name="Text Box 5"/>
          <p:cNvSpPr txBox="1">
            <a:spLocks noChangeArrowheads="1"/>
          </p:cNvSpPr>
          <p:nvPr/>
        </p:nvSpPr>
        <p:spPr bwMode="auto">
          <a:xfrm>
            <a:off x="3505200" y="1447800"/>
            <a:ext cx="56388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God, working</a:t>
            </a:r>
            <a:b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their life</a:t>
            </a:r>
          </a:p>
        </p:txBody>
      </p:sp>
      <p:sp>
        <p:nvSpPr>
          <p:cNvPr id="791559" name="Text Box 7"/>
          <p:cNvSpPr txBox="1">
            <a:spLocks noChangeArrowheads="1"/>
          </p:cNvSpPr>
          <p:nvPr/>
        </p:nvSpPr>
        <p:spPr bwMode="auto">
          <a:xfrm>
            <a:off x="0" y="2981325"/>
            <a:ext cx="9067800" cy="3180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69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Being Hopeful &amp; Confident</a:t>
            </a:r>
          </a:p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75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REALLY MATTERS!</a:t>
            </a:r>
            <a:r>
              <a:rPr lang="en-US" sz="69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1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1559" grpId="0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578" name="Text Box 2"/>
          <p:cNvSpPr txBox="1">
            <a:spLocks noChangeArrowheads="1"/>
          </p:cNvSpPr>
          <p:nvPr/>
        </p:nvSpPr>
        <p:spPr bwMode="auto">
          <a:xfrm>
            <a:off x="3505200" y="228600"/>
            <a:ext cx="5638800" cy="131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SETTLED &amp; FIRM</a:t>
            </a:r>
            <a:b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PERSUASION</a:t>
            </a:r>
          </a:p>
        </p:txBody>
      </p:sp>
      <p:sp>
        <p:nvSpPr>
          <p:cNvPr id="792579" name="Text Box 3"/>
          <p:cNvSpPr txBox="1">
            <a:spLocks noChangeArrowheads="1"/>
          </p:cNvSpPr>
          <p:nvPr/>
        </p:nvSpPr>
        <p:spPr bwMode="auto">
          <a:xfrm>
            <a:off x="0" y="2667000"/>
            <a:ext cx="9067800" cy="870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57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POSITIVE </a:t>
            </a:r>
            <a:r>
              <a:rPr lang="en-US" sz="5700" b="1">
                <a:solidFill>
                  <a:schemeClr val="bg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or</a:t>
            </a:r>
            <a:r>
              <a:rPr lang="en-US" sz="57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</a:t>
            </a:r>
            <a:r>
              <a:rPr lang="en-US" sz="5700" b="1">
                <a:solidFill>
                  <a:srgbClr val="00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NEGATIVE</a:t>
            </a:r>
          </a:p>
        </p:txBody>
      </p:sp>
      <p:pic>
        <p:nvPicPr>
          <p:cNvPr id="792580" name="Picture 4" descr="CONFIDENT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76200"/>
            <a:ext cx="3390900" cy="266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2581" name="Text Box 5"/>
          <p:cNvSpPr txBox="1">
            <a:spLocks noChangeArrowheads="1"/>
          </p:cNvSpPr>
          <p:nvPr/>
        </p:nvSpPr>
        <p:spPr bwMode="auto">
          <a:xfrm>
            <a:off x="3505200" y="1447800"/>
            <a:ext cx="5638800" cy="996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God, working</a:t>
            </a:r>
            <a:b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their life</a:t>
            </a:r>
          </a:p>
        </p:txBody>
      </p:sp>
      <p:sp>
        <p:nvSpPr>
          <p:cNvPr id="792582" name="Text Box 6"/>
          <p:cNvSpPr txBox="1">
            <a:spLocks noChangeArrowheads="1"/>
          </p:cNvSpPr>
          <p:nvPr/>
        </p:nvSpPr>
        <p:spPr bwMode="auto">
          <a:xfrm>
            <a:off x="0" y="3502025"/>
            <a:ext cx="9067800" cy="3266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60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We’re usually negative because they’re not</a:t>
            </a:r>
            <a:br>
              <a:rPr lang="en-US" sz="60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60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doing it like I do it, and</a:t>
            </a:r>
            <a:br>
              <a:rPr lang="en-US" sz="60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60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I’M RIGHT!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2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92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2579" grpId="0" autoUpdateAnimBg="0"/>
      <p:bldP spid="792582" grpId="0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602" name="Text Box 2"/>
          <p:cNvSpPr txBox="1">
            <a:spLocks noChangeArrowheads="1"/>
          </p:cNvSpPr>
          <p:nvPr/>
        </p:nvSpPr>
        <p:spPr bwMode="auto">
          <a:xfrm>
            <a:off x="3505200" y="228600"/>
            <a:ext cx="5638800" cy="124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SETTLED &amp; FIRM</a:t>
            </a:r>
            <a:b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PERSUASION</a:t>
            </a:r>
          </a:p>
        </p:txBody>
      </p:sp>
      <p:pic>
        <p:nvPicPr>
          <p:cNvPr id="793603" name="Picture 3" descr="CONFIDENT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76200"/>
            <a:ext cx="3390900" cy="266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3604" name="Text Box 4"/>
          <p:cNvSpPr txBox="1">
            <a:spLocks noChangeArrowheads="1"/>
          </p:cNvSpPr>
          <p:nvPr/>
        </p:nvSpPr>
        <p:spPr bwMode="auto">
          <a:xfrm>
            <a:off x="3505200" y="1447800"/>
            <a:ext cx="5638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God, working</a:t>
            </a:r>
            <a:b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their life</a:t>
            </a:r>
          </a:p>
        </p:txBody>
      </p:sp>
      <p:sp>
        <p:nvSpPr>
          <p:cNvPr id="793605" name="Text Box 5"/>
          <p:cNvSpPr txBox="1">
            <a:spLocks noChangeArrowheads="1"/>
          </p:cNvSpPr>
          <p:nvPr/>
        </p:nvSpPr>
        <p:spPr bwMode="auto">
          <a:xfrm>
            <a:off x="0" y="3519296"/>
            <a:ext cx="9067800" cy="2271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91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Sounds</a:t>
            </a:r>
            <a:br>
              <a:rPr lang="en-US" sz="91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91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Like Pride!</a:t>
            </a:r>
            <a:r>
              <a:rPr lang="en-US" sz="83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3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3605" grpId="0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Text Box 2"/>
          <p:cNvSpPr txBox="1">
            <a:spLocks noChangeArrowheads="1"/>
          </p:cNvSpPr>
          <p:nvPr/>
        </p:nvSpPr>
        <p:spPr bwMode="auto">
          <a:xfrm>
            <a:off x="3505200" y="228600"/>
            <a:ext cx="5638800" cy="1255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SETTLED &amp; FIRM</a:t>
            </a:r>
            <a:b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PERSUASION</a:t>
            </a:r>
          </a:p>
        </p:txBody>
      </p:sp>
      <p:pic>
        <p:nvPicPr>
          <p:cNvPr id="794627" name="Picture 3" descr="CONFIDENT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76200"/>
            <a:ext cx="3390900" cy="266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4628" name="Text Box 4"/>
          <p:cNvSpPr txBox="1">
            <a:spLocks noChangeArrowheads="1"/>
          </p:cNvSpPr>
          <p:nvPr/>
        </p:nvSpPr>
        <p:spPr bwMode="auto">
          <a:xfrm>
            <a:off x="3505200" y="1447800"/>
            <a:ext cx="56388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God, working</a:t>
            </a:r>
            <a:b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their life</a:t>
            </a:r>
          </a:p>
        </p:txBody>
      </p:sp>
      <p:sp>
        <p:nvSpPr>
          <p:cNvPr id="794629" name="Text Box 5"/>
          <p:cNvSpPr txBox="1">
            <a:spLocks noChangeArrowheads="1"/>
          </p:cNvSpPr>
          <p:nvPr/>
        </p:nvSpPr>
        <p:spPr bwMode="auto">
          <a:xfrm>
            <a:off x="0" y="2886156"/>
            <a:ext cx="9067800" cy="3819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132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BACK</a:t>
            </a:r>
            <a:br>
              <a:rPr lang="en-US" sz="132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69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TO</a:t>
            </a:r>
            <a:r>
              <a:rPr lang="en-US" sz="132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132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132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START!</a:t>
            </a:r>
            <a:r>
              <a:rPr lang="en-US" sz="12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94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94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94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4629" grpId="0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1" name="Text Box 3"/>
          <p:cNvSpPr txBox="1">
            <a:spLocks noChangeArrowheads="1"/>
          </p:cNvSpPr>
          <p:nvPr/>
        </p:nvSpPr>
        <p:spPr bwMode="auto">
          <a:xfrm>
            <a:off x="381000" y="228541"/>
            <a:ext cx="8534400" cy="6400919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5000"/>
              </a:lnSpc>
              <a:spcAft>
                <a:spcPct val="15000"/>
              </a:spcAft>
            </a:pPr>
            <a:r>
              <a:rPr lang="en-US" sz="3700" b="1" dirty="0">
                <a:solidFill>
                  <a:srgbClr val="FFC000"/>
                </a:solidFill>
                <a:latin typeface="Teen" pitchFamily="2" charset="0"/>
              </a:rPr>
              <a:t>Philippians 1:7-9</a:t>
            </a:r>
            <a:r>
              <a:rPr lang="en-US" sz="3700" b="1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sz="3700" b="1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sz="3700" b="1" baseline="30000" dirty="0">
                <a:solidFill>
                  <a:srgbClr val="FFC000"/>
                </a:solidFill>
                <a:latin typeface="Teen" pitchFamily="2" charset="0"/>
              </a:rPr>
              <a:t>7</a:t>
            </a:r>
            <a:r>
              <a:rPr lang="en-US" sz="3700" b="1" dirty="0">
                <a:solidFill>
                  <a:schemeClr val="folHlink"/>
                </a:solidFill>
                <a:latin typeface="Teen" pitchFamily="2" charset="0"/>
              </a:rPr>
              <a:t> </a:t>
            </a:r>
            <a:r>
              <a:rPr lang="en-US" sz="3700" b="1" dirty="0" smtClean="0">
                <a:solidFill>
                  <a:schemeClr val="bg1"/>
                </a:solidFill>
                <a:latin typeface="Teen" pitchFamily="2" charset="0"/>
              </a:rPr>
              <a:t>Even </a:t>
            </a:r>
            <a:r>
              <a:rPr lang="en-US" sz="3700" b="1" dirty="0">
                <a:solidFill>
                  <a:schemeClr val="bg1"/>
                </a:solidFill>
                <a:latin typeface="Teen" pitchFamily="2" charset="0"/>
              </a:rPr>
              <a:t>as it is meet for me to think this of you all, because I have you in my heart; inasmuch as both in my bonds, and in the </a:t>
            </a:r>
            <a:r>
              <a:rPr lang="en-US" sz="3700" b="1" dirty="0" smtClean="0">
                <a:solidFill>
                  <a:schemeClr val="bg1"/>
                </a:solidFill>
                <a:latin typeface="Teen" pitchFamily="2" charset="0"/>
              </a:rPr>
              <a:t>defense </a:t>
            </a:r>
            <a:r>
              <a:rPr lang="en-US" sz="3700" b="1" dirty="0">
                <a:solidFill>
                  <a:schemeClr val="bg1"/>
                </a:solidFill>
                <a:latin typeface="Teen" pitchFamily="2" charset="0"/>
              </a:rPr>
              <a:t>and confirmation of the gospel, ye all are partakers of my grace.</a:t>
            </a:r>
            <a:br>
              <a:rPr lang="en-US" sz="3700" b="1" dirty="0">
                <a:solidFill>
                  <a:schemeClr val="bg1"/>
                </a:solidFill>
                <a:latin typeface="Teen" pitchFamily="2" charset="0"/>
              </a:rPr>
            </a:br>
            <a:r>
              <a:rPr lang="en-US" sz="3700" b="1" baseline="30000" dirty="0">
                <a:solidFill>
                  <a:srgbClr val="FFC000"/>
                </a:solidFill>
                <a:latin typeface="Teen" pitchFamily="2" charset="0"/>
              </a:rPr>
              <a:t>8</a:t>
            </a:r>
            <a:r>
              <a:rPr lang="en-US" sz="3700" b="1" dirty="0">
                <a:solidFill>
                  <a:schemeClr val="folHlink"/>
                </a:solidFill>
                <a:latin typeface="Teen" pitchFamily="2" charset="0"/>
              </a:rPr>
              <a:t> </a:t>
            </a:r>
            <a:r>
              <a:rPr lang="en-US" sz="3700" b="1" dirty="0" smtClean="0">
                <a:solidFill>
                  <a:schemeClr val="bg1"/>
                </a:solidFill>
                <a:latin typeface="Teen" pitchFamily="2" charset="0"/>
              </a:rPr>
              <a:t>For </a:t>
            </a:r>
            <a:r>
              <a:rPr lang="en-US" sz="3700" b="1" dirty="0">
                <a:solidFill>
                  <a:schemeClr val="bg1"/>
                </a:solidFill>
                <a:latin typeface="Teen" pitchFamily="2" charset="0"/>
              </a:rPr>
              <a:t>God is my record, how greatly I long after you all in the bowels of Jesus Christ.</a:t>
            </a:r>
            <a:br>
              <a:rPr lang="en-US" sz="3700" b="1" dirty="0">
                <a:solidFill>
                  <a:schemeClr val="bg1"/>
                </a:solidFill>
                <a:latin typeface="Teen" pitchFamily="2" charset="0"/>
              </a:rPr>
            </a:br>
            <a:r>
              <a:rPr lang="en-US" sz="3700" b="1" baseline="30000" dirty="0">
                <a:solidFill>
                  <a:srgbClr val="FFC000"/>
                </a:solidFill>
                <a:latin typeface="Teen" pitchFamily="2" charset="0"/>
              </a:rPr>
              <a:t>9</a:t>
            </a:r>
            <a:r>
              <a:rPr lang="en-US" sz="3700" b="1" dirty="0">
                <a:solidFill>
                  <a:schemeClr val="folHlink"/>
                </a:solidFill>
                <a:latin typeface="Teen" pitchFamily="2" charset="0"/>
              </a:rPr>
              <a:t> </a:t>
            </a:r>
            <a:r>
              <a:rPr lang="en-US" sz="3700" b="1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sz="3700" b="1" dirty="0">
                <a:solidFill>
                  <a:schemeClr val="bg1"/>
                </a:solidFill>
                <a:latin typeface="Teen" pitchFamily="2" charset="0"/>
              </a:rPr>
              <a:t>this I pray, that your love may abound yet more and more in knowledge and in all judgment;</a:t>
            </a:r>
            <a:r>
              <a:rPr lang="en-US" sz="3700" dirty="0">
                <a:solidFill>
                  <a:schemeClr val="folHlink"/>
                </a:solidFill>
                <a:latin typeface="Teen" pitchFamily="2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5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5651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3186" name="Picture 2" descr="LOVE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0" y="768350"/>
            <a:ext cx="5207000" cy="532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3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3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33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385" accel="100000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31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385" accel="100000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3186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15" dur="615" decel="100000"/>
                                        <p:tgtEl>
                                          <p:spTgt spid="733186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16" dur="615" decel="100000"/>
                                        <p:tgtEl>
                                          <p:spTgt spid="733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17" dur="385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3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18" dur="615" decel="100000"/>
                                        <p:tgtEl>
                                          <p:spTgt spid="733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19" dur="385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3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674" name="Text Box 2"/>
          <p:cNvSpPr txBox="1">
            <a:spLocks noChangeArrowheads="1"/>
          </p:cNvSpPr>
          <p:nvPr/>
        </p:nvSpPr>
        <p:spPr bwMode="auto">
          <a:xfrm>
            <a:off x="2895600" y="228600"/>
            <a:ext cx="6019800" cy="1899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 DEVINE</a:t>
            </a:r>
            <a:b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SELF-SACRIFICING</a:t>
            </a:r>
            <a:b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LOVE</a:t>
            </a:r>
          </a:p>
        </p:txBody>
      </p:sp>
      <p:sp>
        <p:nvSpPr>
          <p:cNvPr id="796677" name="Text Box 5"/>
          <p:cNvSpPr txBox="1">
            <a:spLocks noChangeArrowheads="1"/>
          </p:cNvSpPr>
          <p:nvPr/>
        </p:nvSpPr>
        <p:spPr bwMode="auto">
          <a:xfrm>
            <a:off x="2895600" y="1995488"/>
            <a:ext cx="6019800" cy="565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God-Like Love</a:t>
            </a:r>
          </a:p>
        </p:txBody>
      </p:sp>
      <p:pic>
        <p:nvPicPr>
          <p:cNvPr id="796678" name="Picture 6" descr="LOVE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2605088" cy="266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6680" name="Text Box 8"/>
          <p:cNvSpPr txBox="1">
            <a:spLocks noChangeArrowheads="1"/>
          </p:cNvSpPr>
          <p:nvPr/>
        </p:nvSpPr>
        <p:spPr bwMode="auto">
          <a:xfrm>
            <a:off x="304800" y="3784017"/>
            <a:ext cx="8534400" cy="3073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15000"/>
              </a:spcAft>
            </a:pPr>
            <a: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 Corinthians 13:1-3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baseline="30000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 </a:t>
            </a:r>
            <a:r>
              <a:rPr lang="en-US" sz="40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Though 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 speak with the tongues of men and of angels, and have not </a:t>
            </a:r>
            <a:r>
              <a:rPr lang="en-US" sz="4000" b="1" i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love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, I am become as sounding brass, or a tinkling cymbal.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6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96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96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6674" grpId="0"/>
      <p:bldP spid="796677" grpId="0"/>
      <p:bldP spid="796680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698" name="Text Box 2"/>
          <p:cNvSpPr txBox="1">
            <a:spLocks noChangeArrowheads="1"/>
          </p:cNvSpPr>
          <p:nvPr/>
        </p:nvSpPr>
        <p:spPr bwMode="auto">
          <a:xfrm>
            <a:off x="2895600" y="228600"/>
            <a:ext cx="6019800" cy="1899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 DEVINE</a:t>
            </a:r>
            <a:b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SELF-SACRIFICING</a:t>
            </a:r>
            <a:b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LOVE</a:t>
            </a:r>
          </a:p>
        </p:txBody>
      </p:sp>
      <p:sp>
        <p:nvSpPr>
          <p:cNvPr id="797699" name="Text Box 3"/>
          <p:cNvSpPr txBox="1">
            <a:spLocks noChangeArrowheads="1"/>
          </p:cNvSpPr>
          <p:nvPr/>
        </p:nvSpPr>
        <p:spPr bwMode="auto">
          <a:xfrm>
            <a:off x="2895600" y="1995488"/>
            <a:ext cx="6019800" cy="565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God-Like Love</a:t>
            </a:r>
          </a:p>
        </p:txBody>
      </p:sp>
      <p:pic>
        <p:nvPicPr>
          <p:cNvPr id="797700" name="Picture 4" descr="LOVE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2605088" cy="266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7702" name="Text Box 6"/>
          <p:cNvSpPr txBox="1">
            <a:spLocks noChangeArrowheads="1"/>
          </p:cNvSpPr>
          <p:nvPr/>
        </p:nvSpPr>
        <p:spPr bwMode="auto">
          <a:xfrm>
            <a:off x="304800" y="3318570"/>
            <a:ext cx="853440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15000"/>
              </a:spcAft>
            </a:pPr>
            <a: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 Corinthians 13:1-3</a:t>
            </a:r>
            <a:b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baseline="30000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2</a:t>
            </a:r>
            <a: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 </a:t>
            </a:r>
            <a:r>
              <a:rPr lang="en-US" sz="40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And 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though I have the gift of prophecy, and understand all mysteries, and all knowledge; and though I have all faith, so that I could remove mountains, and have not </a:t>
            </a:r>
            <a:r>
              <a:rPr lang="en-US" sz="4000" b="1" i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love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, I am nothing.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22" name="Text Box 2"/>
          <p:cNvSpPr txBox="1">
            <a:spLocks noChangeArrowheads="1"/>
          </p:cNvSpPr>
          <p:nvPr/>
        </p:nvSpPr>
        <p:spPr bwMode="auto">
          <a:xfrm>
            <a:off x="2895600" y="228600"/>
            <a:ext cx="6019800" cy="1894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 DEVINE</a:t>
            </a:r>
            <a:b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SELF-SACRIFICING</a:t>
            </a:r>
            <a:b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LOVE</a:t>
            </a:r>
          </a:p>
        </p:txBody>
      </p:sp>
      <p:sp>
        <p:nvSpPr>
          <p:cNvPr id="798723" name="Text Box 3"/>
          <p:cNvSpPr txBox="1">
            <a:spLocks noChangeArrowheads="1"/>
          </p:cNvSpPr>
          <p:nvPr/>
        </p:nvSpPr>
        <p:spPr bwMode="auto">
          <a:xfrm>
            <a:off x="2895600" y="1995488"/>
            <a:ext cx="6019800" cy="565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God-Like Love</a:t>
            </a:r>
          </a:p>
        </p:txBody>
      </p:sp>
      <p:pic>
        <p:nvPicPr>
          <p:cNvPr id="798724" name="Picture 4" descr="LOVE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2605088" cy="266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8726" name="Text Box 6"/>
          <p:cNvSpPr txBox="1">
            <a:spLocks noChangeArrowheads="1"/>
          </p:cNvSpPr>
          <p:nvPr/>
        </p:nvSpPr>
        <p:spPr bwMode="auto">
          <a:xfrm>
            <a:off x="304800" y="3784017"/>
            <a:ext cx="8534400" cy="3073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15000"/>
              </a:spcAft>
            </a:pPr>
            <a: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 Corinthians 13:1-3</a:t>
            </a:r>
            <a:b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baseline="30000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3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 </a:t>
            </a:r>
            <a:r>
              <a:rPr lang="en-US" sz="40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And 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though I bestow all my goods to feed the poor, and though I give my body to be burned, and have not </a:t>
            </a:r>
            <a:r>
              <a:rPr lang="en-US" sz="4000" b="1" i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love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, it </a:t>
            </a:r>
            <a:r>
              <a:rPr lang="en-US" sz="4000" b="1" dirty="0" err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profiteth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me nothing.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746" name="Text Box 2"/>
          <p:cNvSpPr txBox="1">
            <a:spLocks noChangeArrowheads="1"/>
          </p:cNvSpPr>
          <p:nvPr/>
        </p:nvSpPr>
        <p:spPr bwMode="auto">
          <a:xfrm>
            <a:off x="2895600" y="228600"/>
            <a:ext cx="6019800" cy="1899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 DEVINE</a:t>
            </a:r>
            <a:b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SELF-SACRIFICING</a:t>
            </a:r>
            <a:b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LOVE</a:t>
            </a:r>
          </a:p>
        </p:txBody>
      </p:sp>
      <p:sp>
        <p:nvSpPr>
          <p:cNvPr id="799747" name="Text Box 3"/>
          <p:cNvSpPr txBox="1">
            <a:spLocks noChangeArrowheads="1"/>
          </p:cNvSpPr>
          <p:nvPr/>
        </p:nvSpPr>
        <p:spPr bwMode="auto">
          <a:xfrm>
            <a:off x="2895600" y="1995488"/>
            <a:ext cx="6019800" cy="565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God-Like Love</a:t>
            </a:r>
          </a:p>
        </p:txBody>
      </p:sp>
      <p:pic>
        <p:nvPicPr>
          <p:cNvPr id="799748" name="Picture 4" descr="LOVE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2605088" cy="266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9751" name="Text Box 7"/>
          <p:cNvSpPr txBox="1">
            <a:spLocks noChangeArrowheads="1"/>
          </p:cNvSpPr>
          <p:nvPr/>
        </p:nvSpPr>
        <p:spPr bwMode="auto">
          <a:xfrm>
            <a:off x="0" y="3333487"/>
            <a:ext cx="9067800" cy="268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120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LOVE</a:t>
            </a:r>
            <a:br>
              <a:rPr lang="en-US" sz="120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75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REALLY MATTERS!</a:t>
            </a:r>
            <a:r>
              <a:rPr lang="en-US" sz="69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9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9751" grpId="0" autoUpdateAnimBg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770" name="Text Box 2"/>
          <p:cNvSpPr txBox="1">
            <a:spLocks noChangeArrowheads="1"/>
          </p:cNvSpPr>
          <p:nvPr/>
        </p:nvSpPr>
        <p:spPr bwMode="auto">
          <a:xfrm>
            <a:off x="2895600" y="228600"/>
            <a:ext cx="6019800" cy="1899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 DEVINE</a:t>
            </a:r>
            <a:b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SELF-SACRIFICING</a:t>
            </a:r>
            <a:b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LOVE</a:t>
            </a:r>
          </a:p>
        </p:txBody>
      </p:sp>
      <p:sp>
        <p:nvSpPr>
          <p:cNvPr id="800771" name="Text Box 3"/>
          <p:cNvSpPr txBox="1">
            <a:spLocks noChangeArrowheads="1"/>
          </p:cNvSpPr>
          <p:nvPr/>
        </p:nvSpPr>
        <p:spPr bwMode="auto">
          <a:xfrm>
            <a:off x="2895600" y="1995488"/>
            <a:ext cx="6019800" cy="565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God-Like Love</a:t>
            </a:r>
          </a:p>
        </p:txBody>
      </p:sp>
      <p:pic>
        <p:nvPicPr>
          <p:cNvPr id="800772" name="Picture 4" descr="LOVE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2605088" cy="266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0773" name="Text Box 5"/>
          <p:cNvSpPr txBox="1">
            <a:spLocks noChangeArrowheads="1"/>
          </p:cNvSpPr>
          <p:nvPr/>
        </p:nvSpPr>
        <p:spPr bwMode="auto">
          <a:xfrm>
            <a:off x="0" y="3200400"/>
            <a:ext cx="9067800" cy="2412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6600" b="1" spc="-150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Sacrificing for others</a:t>
            </a:r>
            <a:br>
              <a:rPr lang="en-US" sz="6600" b="1" spc="-150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6600" b="1" spc="-150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is not Trivial</a:t>
            </a:r>
            <a:r>
              <a:rPr lang="en-US" sz="69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69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69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IT REALLY MATTERS!</a:t>
            </a:r>
            <a:r>
              <a:rPr lang="en-US" sz="69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</a:t>
            </a:r>
          </a:p>
        </p:txBody>
      </p:sp>
      <p:sp>
        <p:nvSpPr>
          <p:cNvPr id="800774" name="Text Box 6"/>
          <p:cNvSpPr txBox="1">
            <a:spLocks noChangeArrowheads="1"/>
          </p:cNvSpPr>
          <p:nvPr/>
        </p:nvSpPr>
        <p:spPr bwMode="auto">
          <a:xfrm>
            <a:off x="0" y="6019800"/>
            <a:ext cx="9144000" cy="660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48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You Win &amp; They Win!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0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00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00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00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0773" grpId="0" autoUpdateAnimBg="0"/>
      <p:bldP spid="800774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794" name="Text Box 2"/>
          <p:cNvSpPr txBox="1">
            <a:spLocks noChangeArrowheads="1"/>
          </p:cNvSpPr>
          <p:nvPr/>
        </p:nvSpPr>
        <p:spPr bwMode="auto">
          <a:xfrm>
            <a:off x="2895600" y="228600"/>
            <a:ext cx="6019800" cy="1899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 DEVINE</a:t>
            </a:r>
            <a:b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SELF-SACRIFICING</a:t>
            </a:r>
            <a:b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LOVE</a:t>
            </a:r>
          </a:p>
        </p:txBody>
      </p:sp>
      <p:sp>
        <p:nvSpPr>
          <p:cNvPr id="801795" name="Text Box 3"/>
          <p:cNvSpPr txBox="1">
            <a:spLocks noChangeArrowheads="1"/>
          </p:cNvSpPr>
          <p:nvPr/>
        </p:nvSpPr>
        <p:spPr bwMode="auto">
          <a:xfrm>
            <a:off x="2895600" y="1995488"/>
            <a:ext cx="6019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God-Like Love</a:t>
            </a:r>
          </a:p>
        </p:txBody>
      </p:sp>
      <p:pic>
        <p:nvPicPr>
          <p:cNvPr id="801796" name="Picture 4" descr="LOVE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2605088" cy="266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1797" name="Text Box 5"/>
          <p:cNvSpPr txBox="1">
            <a:spLocks noChangeArrowheads="1"/>
          </p:cNvSpPr>
          <p:nvPr/>
        </p:nvSpPr>
        <p:spPr bwMode="auto">
          <a:xfrm>
            <a:off x="0" y="3267075"/>
            <a:ext cx="9067800" cy="30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69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Love requires action…</a:t>
            </a:r>
          </a:p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6900" b="1">
                <a:solidFill>
                  <a:srgbClr val="00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…Talk doesn’t!</a:t>
            </a:r>
            <a:r>
              <a:rPr lang="en-US" sz="69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1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1797" grpId="0" autoUpdateAnimBg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818" name="Text Box 2"/>
          <p:cNvSpPr txBox="1">
            <a:spLocks noChangeArrowheads="1"/>
          </p:cNvSpPr>
          <p:nvPr/>
        </p:nvSpPr>
        <p:spPr bwMode="auto">
          <a:xfrm>
            <a:off x="2895600" y="228600"/>
            <a:ext cx="6019800" cy="1899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 DEVINE</a:t>
            </a:r>
            <a:b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SELF-SACRIFICING</a:t>
            </a:r>
            <a:b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LOVE</a:t>
            </a:r>
          </a:p>
        </p:txBody>
      </p:sp>
      <p:sp>
        <p:nvSpPr>
          <p:cNvPr id="802819" name="Text Box 3"/>
          <p:cNvSpPr txBox="1">
            <a:spLocks noChangeArrowheads="1"/>
          </p:cNvSpPr>
          <p:nvPr/>
        </p:nvSpPr>
        <p:spPr bwMode="auto">
          <a:xfrm>
            <a:off x="2895600" y="1995488"/>
            <a:ext cx="6019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God-Like Love</a:t>
            </a:r>
          </a:p>
        </p:txBody>
      </p:sp>
      <p:pic>
        <p:nvPicPr>
          <p:cNvPr id="802820" name="Picture 4" descr="LOVE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2605088" cy="266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2821" name="Text Box 5"/>
          <p:cNvSpPr txBox="1">
            <a:spLocks noChangeArrowheads="1"/>
          </p:cNvSpPr>
          <p:nvPr/>
        </p:nvSpPr>
        <p:spPr bwMode="auto">
          <a:xfrm>
            <a:off x="0" y="3251200"/>
            <a:ext cx="9067800" cy="3388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63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If people don’t know you love them, then you have failed as a Christian!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2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2821" grpId="0" autoUpdateAnimBg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842" name="Text Box 2"/>
          <p:cNvSpPr txBox="1">
            <a:spLocks noChangeArrowheads="1"/>
          </p:cNvSpPr>
          <p:nvPr/>
        </p:nvSpPr>
        <p:spPr bwMode="auto">
          <a:xfrm>
            <a:off x="2895600" y="228600"/>
            <a:ext cx="6019800" cy="1894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 DEVINE</a:t>
            </a:r>
            <a:b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SELF-SACRIFICING</a:t>
            </a:r>
            <a:b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LOVE</a:t>
            </a:r>
          </a:p>
        </p:txBody>
      </p:sp>
      <p:sp>
        <p:nvSpPr>
          <p:cNvPr id="803843" name="Text Box 3"/>
          <p:cNvSpPr txBox="1">
            <a:spLocks noChangeArrowheads="1"/>
          </p:cNvSpPr>
          <p:nvPr/>
        </p:nvSpPr>
        <p:spPr bwMode="auto">
          <a:xfrm>
            <a:off x="2895600" y="1995488"/>
            <a:ext cx="6019800" cy="565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4000" b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God-Like Love</a:t>
            </a:r>
          </a:p>
        </p:txBody>
      </p:sp>
      <p:pic>
        <p:nvPicPr>
          <p:cNvPr id="803844" name="Picture 4" descr="LOVE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2605088" cy="266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3845" name="Text Box 5"/>
          <p:cNvSpPr txBox="1">
            <a:spLocks noChangeArrowheads="1"/>
          </p:cNvSpPr>
          <p:nvPr/>
        </p:nvSpPr>
        <p:spPr bwMode="auto">
          <a:xfrm>
            <a:off x="0" y="3161882"/>
            <a:ext cx="9067800" cy="1638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69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WE MUST</a:t>
            </a:r>
          </a:p>
          <a:p>
            <a:pPr algn="ctr">
              <a:lnSpc>
                <a:spcPct val="5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69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LOVE EACH OTHER </a:t>
            </a:r>
          </a:p>
        </p:txBody>
      </p:sp>
      <p:sp>
        <p:nvSpPr>
          <p:cNvPr id="803846" name="Text Box 6"/>
          <p:cNvSpPr txBox="1">
            <a:spLocks noChangeArrowheads="1"/>
          </p:cNvSpPr>
          <p:nvPr/>
        </p:nvSpPr>
        <p:spPr bwMode="auto">
          <a:xfrm>
            <a:off x="0" y="4849507"/>
            <a:ext cx="9067800" cy="865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57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Unconditionally </a:t>
            </a:r>
          </a:p>
        </p:txBody>
      </p:sp>
      <p:sp>
        <p:nvSpPr>
          <p:cNvPr id="803847" name="Text Box 7"/>
          <p:cNvSpPr txBox="1">
            <a:spLocks noChangeArrowheads="1"/>
          </p:cNvSpPr>
          <p:nvPr/>
        </p:nvSpPr>
        <p:spPr bwMode="auto">
          <a:xfrm>
            <a:off x="0" y="5570538"/>
            <a:ext cx="9067800" cy="865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5700" b="1">
                <a:solidFill>
                  <a:srgbClr val="00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Without Trivialities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3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03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03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3845" grpId="0" autoUpdateAnimBg="0"/>
      <p:bldP spid="803846" grpId="0" autoUpdateAnimBg="0"/>
      <p:bldP spid="803847" grpId="0" autoUpdateAnimBg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162" name="Text Box 2"/>
          <p:cNvSpPr txBox="1">
            <a:spLocks noChangeArrowheads="1"/>
          </p:cNvSpPr>
          <p:nvPr/>
        </p:nvSpPr>
        <p:spPr bwMode="auto">
          <a:xfrm>
            <a:off x="76200" y="384175"/>
            <a:ext cx="5410200" cy="276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80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TAKING A STAND IS GREAT!</a:t>
            </a:r>
          </a:p>
        </p:txBody>
      </p:sp>
      <p:sp>
        <p:nvSpPr>
          <p:cNvPr id="732163" name="Text Box 3"/>
          <p:cNvSpPr txBox="1">
            <a:spLocks noChangeArrowheads="1"/>
          </p:cNvSpPr>
          <p:nvPr/>
        </p:nvSpPr>
        <p:spPr bwMode="auto">
          <a:xfrm>
            <a:off x="0" y="3583337"/>
            <a:ext cx="5410200" cy="274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6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It may </a:t>
            </a:r>
            <a:r>
              <a:rPr lang="en-US" sz="60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save</a:t>
            </a:r>
            <a:br>
              <a:rPr lang="en-US" sz="60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60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 </a:t>
            </a:r>
            <a:r>
              <a:rPr lang="en-US" sz="6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nation, but it won’t save a soul!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2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3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2162" grpId="0"/>
      <p:bldP spid="732163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867" name="Text Box 3"/>
          <p:cNvSpPr txBox="1">
            <a:spLocks noChangeArrowheads="1"/>
          </p:cNvSpPr>
          <p:nvPr/>
        </p:nvSpPr>
        <p:spPr bwMode="auto">
          <a:xfrm>
            <a:off x="381000" y="1151454"/>
            <a:ext cx="8534400" cy="4555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15000"/>
              </a:spcAft>
            </a:pPr>
            <a: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Philippians 1:10-11</a:t>
            </a:r>
            <a:b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baseline="3000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10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 </a:t>
            </a:r>
            <a:r>
              <a:rPr lang="en-US" sz="40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That 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ye may approve things that are excellent; that ye may be sincere and without offence till the day of Christ.</a:t>
            </a:r>
            <a: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baseline="30000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11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 </a:t>
            </a:r>
            <a:r>
              <a:rPr lang="en-US" sz="40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Being 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filled with the fruits of righteousness, which are by Jesus Christ, unto the glory and praise of God.</a:t>
            </a:r>
            <a:r>
              <a:rPr lang="en-US" sz="40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4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4867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0114" name="Picture 2" descr="SINCERE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0" y="768350"/>
            <a:ext cx="5588000" cy="532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0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0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30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385" accel="100000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01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385" accel="100000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0114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15" dur="615" decel="100000"/>
                                        <p:tgtEl>
                                          <p:spTgt spid="730114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16" dur="615" decel="100000"/>
                                        <p:tgtEl>
                                          <p:spTgt spid="730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17" dur="385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0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18" dur="615" decel="100000"/>
                                        <p:tgtEl>
                                          <p:spTgt spid="730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19" dur="385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730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90" name="Text Box 2"/>
          <p:cNvSpPr txBox="1">
            <a:spLocks noChangeArrowheads="1"/>
          </p:cNvSpPr>
          <p:nvPr/>
        </p:nvSpPr>
        <p:spPr bwMode="auto">
          <a:xfrm>
            <a:off x="3276600" y="228600"/>
            <a:ext cx="5791200" cy="1371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66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PURE</a:t>
            </a: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The Real Deal</a:t>
            </a:r>
          </a:p>
        </p:txBody>
      </p:sp>
      <p:sp>
        <p:nvSpPr>
          <p:cNvPr id="805891" name="Text Box 3"/>
          <p:cNvSpPr txBox="1">
            <a:spLocks noChangeArrowheads="1"/>
          </p:cNvSpPr>
          <p:nvPr/>
        </p:nvSpPr>
        <p:spPr bwMode="auto">
          <a:xfrm>
            <a:off x="3276600" y="1733550"/>
            <a:ext cx="5791200" cy="86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36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Putting Things To The Test</a:t>
            </a:r>
          </a:p>
        </p:txBody>
      </p:sp>
      <p:pic>
        <p:nvPicPr>
          <p:cNvPr id="805895" name="Picture 7" descr="SINCERE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76200"/>
            <a:ext cx="2797175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5896" name="Text Box 8"/>
          <p:cNvSpPr txBox="1">
            <a:spLocks noChangeArrowheads="1"/>
          </p:cNvSpPr>
          <p:nvPr/>
        </p:nvSpPr>
        <p:spPr bwMode="auto">
          <a:xfrm>
            <a:off x="0" y="3222625"/>
            <a:ext cx="9067800" cy="209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75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Being Real</a:t>
            </a:r>
            <a:br>
              <a:rPr lang="en-US" sz="75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7500" b="1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REALLY MATTERS!</a:t>
            </a:r>
            <a:r>
              <a:rPr lang="en-US" sz="7500" b="1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5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05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05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5890" grpId="0"/>
      <p:bldP spid="805891" grpId="0"/>
      <p:bldP spid="805896" grpId="0" autoUpdateAnimBg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6132" name="Picture 4" descr="SINCERE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76200"/>
            <a:ext cx="2797175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6133" name="Text Box 5"/>
          <p:cNvSpPr txBox="1">
            <a:spLocks noChangeArrowheads="1"/>
          </p:cNvSpPr>
          <p:nvPr/>
        </p:nvSpPr>
        <p:spPr bwMode="auto">
          <a:xfrm>
            <a:off x="0" y="3098800"/>
            <a:ext cx="9067800" cy="2914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60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It is offensive </a:t>
            </a:r>
            <a:r>
              <a:rPr lang="en-US" sz="60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to</a:t>
            </a:r>
            <a:br>
              <a:rPr lang="en-US" sz="60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60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others </a:t>
            </a:r>
            <a:r>
              <a:rPr lang="en-US" sz="60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when </a:t>
            </a:r>
            <a:r>
              <a:rPr lang="en-US" sz="60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you</a:t>
            </a:r>
            <a:br>
              <a:rPr lang="en-US" sz="60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60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are </a:t>
            </a:r>
            <a:r>
              <a:rPr lang="en-US" sz="60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not who and what you say you are!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3276600" y="228600"/>
            <a:ext cx="5791200" cy="1371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66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PURE</a:t>
            </a: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The Real Deal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3276600" y="1733550"/>
            <a:ext cx="5791200" cy="86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36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Putting Things To The Test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6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6133" grpId="0" autoUpdateAnimBg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7156" name="Picture 4" descr="SINCERE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76200"/>
            <a:ext cx="2797175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7157" name="Text Box 5"/>
          <p:cNvSpPr txBox="1">
            <a:spLocks noChangeArrowheads="1"/>
          </p:cNvSpPr>
          <p:nvPr/>
        </p:nvSpPr>
        <p:spPr bwMode="auto">
          <a:xfrm>
            <a:off x="0" y="3088380"/>
            <a:ext cx="9067800" cy="3388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51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It is</a:t>
            </a:r>
            <a:r>
              <a:rPr lang="en-US" sz="75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75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75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TRIVIAL </a:t>
            </a:r>
            <a:r>
              <a:rPr lang="en-US" sz="75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PURSUIT</a:t>
            </a:r>
            <a:br>
              <a:rPr lang="en-US" sz="75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1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being</a:t>
            </a:r>
            <a:r>
              <a:rPr lang="en-US" sz="75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75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75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PHONEY BOLONEY!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3276600" y="228600"/>
            <a:ext cx="5791200" cy="1371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66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PURE</a:t>
            </a: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The Real Deal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3276600" y="1733550"/>
            <a:ext cx="5791200" cy="86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36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Putting Things To The Test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7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7157" grpId="0" autoUpdateAnimBg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44" name="Picture 4" descr="SINCERE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76200"/>
            <a:ext cx="2797175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9445" name="Text Box 5"/>
          <p:cNvSpPr txBox="1">
            <a:spLocks noChangeArrowheads="1"/>
          </p:cNvSpPr>
          <p:nvPr/>
        </p:nvSpPr>
        <p:spPr bwMode="auto">
          <a:xfrm>
            <a:off x="0" y="3746512"/>
            <a:ext cx="9067800" cy="196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83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YOU JUST</a:t>
            </a:r>
            <a:br>
              <a:rPr lang="en-US" sz="83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83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GAME PLAYIN’</a:t>
            </a: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276600" y="228600"/>
            <a:ext cx="5791200" cy="1371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66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PURE</a:t>
            </a: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The Real Deal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276600" y="1733550"/>
            <a:ext cx="5791200" cy="86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36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Putting Things To The Test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9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45" grpId="0" autoUpdateAnimBg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2276" name="Picture 4" descr="SINCERE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76200"/>
            <a:ext cx="2797175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2277" name="Text Box 5"/>
          <p:cNvSpPr txBox="1">
            <a:spLocks noChangeArrowheads="1"/>
          </p:cNvSpPr>
          <p:nvPr/>
        </p:nvSpPr>
        <p:spPr bwMode="auto">
          <a:xfrm>
            <a:off x="0" y="3541110"/>
            <a:ext cx="9067800" cy="2097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75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Being Real</a:t>
            </a:r>
            <a:br>
              <a:rPr lang="en-US" sz="75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75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REALLY MATTERS!</a:t>
            </a:r>
            <a:r>
              <a:rPr lang="en-US" sz="75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</a:t>
            </a: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276600" y="228600"/>
            <a:ext cx="5791200" cy="1371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66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PURE</a:t>
            </a:r>
            <a: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54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800" b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The Real Deal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276600" y="1733550"/>
            <a:ext cx="5791200" cy="86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36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Putting Things To The Test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2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2277" grpId="0" autoUpdateAnimBg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323" name="Text Box 3"/>
          <p:cNvSpPr txBox="1">
            <a:spLocks noChangeArrowheads="1"/>
          </p:cNvSpPr>
          <p:nvPr/>
        </p:nvSpPr>
        <p:spPr bwMode="auto">
          <a:xfrm>
            <a:off x="228600" y="169005"/>
            <a:ext cx="8686800" cy="6519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ct val="15000"/>
              </a:spcAft>
            </a:pPr>
            <a: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Philippians 1:12-14</a:t>
            </a:r>
            <a:r>
              <a:rPr lang="en-US" sz="4000" b="1" baseline="30000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4000" b="1" baseline="30000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baseline="30000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12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 </a:t>
            </a:r>
            <a:r>
              <a:rPr lang="en-US" sz="40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But 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 would ye should understand, brethren, that the things which happened unto me have fallen out rather unto the furtherance of the gospel;</a:t>
            </a:r>
            <a:b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baseline="30000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13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 </a:t>
            </a:r>
            <a:r>
              <a:rPr lang="en-US" sz="40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So 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that my bonds in Christ are manifest in all the palace, and in all other places;</a:t>
            </a:r>
            <a:b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baseline="30000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14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 </a:t>
            </a:r>
            <a:r>
              <a:rPr lang="en-US" sz="40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And 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many of the brethren in the Lord, waxing confident by my bonds, are much more bold to speak the word without fear.</a:t>
            </a:r>
            <a:r>
              <a:rPr lang="en-US" sz="4000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4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4323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347" name="Text Box 3"/>
          <p:cNvSpPr txBox="1">
            <a:spLocks noChangeArrowheads="1"/>
          </p:cNvSpPr>
          <p:nvPr/>
        </p:nvSpPr>
        <p:spPr bwMode="auto">
          <a:xfrm>
            <a:off x="190500" y="907124"/>
            <a:ext cx="8763000" cy="5043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ct val="15000"/>
              </a:spcAft>
            </a:pPr>
            <a: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Philippians 1:20-21</a:t>
            </a:r>
            <a:b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baseline="30000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20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 </a:t>
            </a:r>
            <a:r>
              <a:rPr lang="en-US" sz="40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According 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to my earnest expectation and my hope, that in nothing I shall be ashamed, but that with all boldness, as always, so now also Christ shall be magnified in my body, whether it be by life, or by death.</a:t>
            </a:r>
            <a:b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000" b="1" baseline="30000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21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 </a:t>
            </a:r>
            <a:r>
              <a:rPr lang="en-US" sz="40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For 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to me to live is Christ, and to die is gain.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371" name="Text Box 3"/>
          <p:cNvSpPr txBox="1">
            <a:spLocks noChangeArrowheads="1"/>
          </p:cNvSpPr>
          <p:nvPr/>
        </p:nvSpPr>
        <p:spPr bwMode="auto">
          <a:xfrm>
            <a:off x="190500" y="1028343"/>
            <a:ext cx="8763000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Aft>
                <a:spcPct val="15000"/>
              </a:spcAft>
            </a:pPr>
            <a:r>
              <a:rPr lang="en-US" sz="4000" b="1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een" pitchFamily="2" charset="0"/>
              </a:rPr>
              <a:t>Philippians 1:28-29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een" pitchFamily="2" charset="0"/>
              </a:rPr>
              <a:t/>
            </a:r>
            <a:b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een" pitchFamily="2" charset="0"/>
              </a:rPr>
            </a:br>
            <a:r>
              <a:rPr lang="en-US" sz="4000" b="1" baseline="30000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een" pitchFamily="2" charset="0"/>
              </a:rPr>
              <a:t>28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een" pitchFamily="2" charset="0"/>
              </a:rPr>
              <a:t> </a:t>
            </a:r>
            <a:r>
              <a:rPr lang="en-US" sz="40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een" pitchFamily="2" charset="0"/>
              </a:rPr>
              <a:t>And 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een" pitchFamily="2" charset="0"/>
              </a:rPr>
              <a:t>in nothing terrified by your adversaries: which is to them an evident token of perdition, but to you of salvation, and that of God.</a:t>
            </a:r>
            <a:b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een" pitchFamily="2" charset="0"/>
              </a:rPr>
            </a:br>
            <a:r>
              <a:rPr lang="en-US" sz="4000" b="1" baseline="30000" dirty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een" pitchFamily="2" charset="0"/>
              </a:rPr>
              <a:t>29</a:t>
            </a:r>
            <a:r>
              <a:rPr lang="en-US" sz="4000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een" pitchFamily="2" charset="0"/>
              </a:rPr>
              <a:t> </a:t>
            </a:r>
            <a:r>
              <a:rPr lang="en-US" sz="40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een" pitchFamily="2" charset="0"/>
              </a:rPr>
              <a:t>For </a:t>
            </a:r>
            <a:r>
              <a:rPr lang="en-US" sz="40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een" pitchFamily="2" charset="0"/>
              </a:rPr>
              <a:t>unto you it is given in the behalf of Christ, not only to believe on him, but also to suffer for his sake;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251" name="Picture 3" descr="SUFFERING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" y="768350"/>
            <a:ext cx="6958013" cy="532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1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1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21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385" accel="100000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8212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385" accel="100000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821251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15" dur="615" decel="100000"/>
                                        <p:tgtEl>
                                          <p:spTgt spid="821251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16" dur="615" decel="100000"/>
                                        <p:tgtEl>
                                          <p:spTgt spid="821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17" dur="385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821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18" dur="615" decel="100000"/>
                                        <p:tgtEl>
                                          <p:spTgt spid="821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19" dur="385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821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3303" name="Picture 7" descr="SUFFERING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3482975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3304" name="Text Box 8"/>
          <p:cNvSpPr txBox="1">
            <a:spLocks noChangeArrowheads="1"/>
          </p:cNvSpPr>
          <p:nvPr/>
        </p:nvSpPr>
        <p:spPr bwMode="auto">
          <a:xfrm>
            <a:off x="0" y="3048000"/>
            <a:ext cx="9067800" cy="3260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60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It was an Honor </a:t>
            </a:r>
            <a:r>
              <a:rPr lang="en-US" sz="60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for</a:t>
            </a:r>
            <a:br>
              <a:rPr lang="en-US" sz="60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60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Paul </a:t>
            </a:r>
            <a:r>
              <a:rPr lang="en-US" sz="60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to be imprisoned for preaching the Gospel of Jesus Christ!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3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3304" grpId="0" autoUpdateAnimBg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7394" name="Picture 2" descr="SUFFERING"/>
          <p:cNvPicPr>
            <a:picLocks noChangeAspect="1" noChangeArrowheads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3482975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7395" name="Text Box 3"/>
          <p:cNvSpPr txBox="1">
            <a:spLocks noChangeArrowheads="1"/>
          </p:cNvSpPr>
          <p:nvPr/>
        </p:nvSpPr>
        <p:spPr bwMode="auto">
          <a:xfrm>
            <a:off x="0" y="2362200"/>
            <a:ext cx="9067800" cy="2991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66FFFF"/>
              </a:buClr>
            </a:pPr>
            <a:r>
              <a:rPr lang="en-US" sz="44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When you and I struggle and suffer </a:t>
            </a:r>
            <a:r>
              <a:rPr lang="en-US" sz="3200" dirty="0">
                <a:solidFill>
                  <a:srgbClr val="DDDDDD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(if we do it gratefully &amp; joyfully),</a:t>
            </a:r>
            <a:r>
              <a:rPr lang="en-US" sz="44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44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44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it isn’t Trivial and usually speaks a lot louder and clearer than anything we could ever say…</a:t>
            </a:r>
          </a:p>
        </p:txBody>
      </p:sp>
      <p:sp>
        <p:nvSpPr>
          <p:cNvPr id="827396" name="Text Box 4"/>
          <p:cNvSpPr txBox="1">
            <a:spLocks noChangeArrowheads="1"/>
          </p:cNvSpPr>
          <p:nvPr/>
        </p:nvSpPr>
        <p:spPr bwMode="auto">
          <a:xfrm>
            <a:off x="0" y="5562600"/>
            <a:ext cx="9144000" cy="131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Clr>
                <a:srgbClr val="66FFFF"/>
              </a:buClr>
            </a:pPr>
            <a:r>
              <a:rPr lang="en-US" sz="54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Don’t Trivialize </a:t>
            </a:r>
            <a:r>
              <a:rPr lang="en-US" sz="54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Suffering</a:t>
            </a:r>
            <a:br>
              <a:rPr lang="en-US" sz="54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54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By </a:t>
            </a:r>
            <a:r>
              <a:rPr lang="en-US" sz="54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Whining!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7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27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7395" grpId="0" autoUpdateAnimBg="0"/>
      <p:bldP spid="827396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2763</TotalTime>
  <Words>645</Words>
  <Application>Microsoft Office PowerPoint</Application>
  <PresentationFormat>On-screen Show (4:3)</PresentationFormat>
  <Paragraphs>182</Paragraphs>
  <Slides>98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98</vt:i4>
      </vt:variant>
    </vt:vector>
  </HeadingPairs>
  <TitlesOfParts>
    <vt:vector size="101" baseType="lpstr">
      <vt:lpstr>Arial</vt:lpstr>
      <vt:lpstr>Tempus Sans ITC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RDJ</dc:creator>
  <cp:lastModifiedBy>Roger J</cp:lastModifiedBy>
  <cp:revision>327</cp:revision>
  <dcterms:created xsi:type="dcterms:W3CDTF">2004-08-22T01:02:53Z</dcterms:created>
  <dcterms:modified xsi:type="dcterms:W3CDTF">2012-09-16T02:43:03Z</dcterms:modified>
</cp:coreProperties>
</file>