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05"/>
  </p:notesMasterIdLst>
  <p:sldIdLst>
    <p:sldId id="8036" r:id="rId2"/>
    <p:sldId id="13280" r:id="rId3"/>
    <p:sldId id="13663" r:id="rId4"/>
    <p:sldId id="13862" r:id="rId5"/>
    <p:sldId id="13880" r:id="rId6"/>
    <p:sldId id="13881" r:id="rId7"/>
    <p:sldId id="13882" r:id="rId8"/>
    <p:sldId id="13883" r:id="rId9"/>
    <p:sldId id="13863" r:id="rId10"/>
    <p:sldId id="13884" r:id="rId11"/>
    <p:sldId id="13885" r:id="rId12"/>
    <p:sldId id="13864" r:id="rId13"/>
    <p:sldId id="13865" r:id="rId14"/>
    <p:sldId id="13886" r:id="rId15"/>
    <p:sldId id="13887" r:id="rId16"/>
    <p:sldId id="13889" r:id="rId17"/>
    <p:sldId id="13890" r:id="rId18"/>
    <p:sldId id="13891" r:id="rId19"/>
    <p:sldId id="13892" r:id="rId20"/>
    <p:sldId id="13888" r:id="rId21"/>
    <p:sldId id="13893" r:id="rId22"/>
    <p:sldId id="13894" r:id="rId23"/>
    <p:sldId id="13895" r:id="rId24"/>
    <p:sldId id="13896" r:id="rId25"/>
    <p:sldId id="13897" r:id="rId26"/>
    <p:sldId id="13898" r:id="rId27"/>
    <p:sldId id="13899" r:id="rId28"/>
    <p:sldId id="13900" r:id="rId29"/>
    <p:sldId id="13901" r:id="rId30"/>
    <p:sldId id="13902" r:id="rId31"/>
    <p:sldId id="13903" r:id="rId32"/>
    <p:sldId id="13904" r:id="rId33"/>
    <p:sldId id="13905" r:id="rId34"/>
    <p:sldId id="13906" r:id="rId35"/>
    <p:sldId id="13907" r:id="rId36"/>
    <p:sldId id="13908" r:id="rId37"/>
    <p:sldId id="13909" r:id="rId38"/>
    <p:sldId id="13910" r:id="rId39"/>
    <p:sldId id="13911" r:id="rId40"/>
    <p:sldId id="13912" r:id="rId41"/>
    <p:sldId id="13913" r:id="rId42"/>
    <p:sldId id="13914" r:id="rId43"/>
    <p:sldId id="13915" r:id="rId44"/>
    <p:sldId id="13916" r:id="rId45"/>
    <p:sldId id="13917" r:id="rId46"/>
    <p:sldId id="13919" r:id="rId47"/>
    <p:sldId id="13918" r:id="rId48"/>
    <p:sldId id="13866" r:id="rId49"/>
    <p:sldId id="13867" r:id="rId50"/>
    <p:sldId id="13921" r:id="rId51"/>
    <p:sldId id="13920" r:id="rId52"/>
    <p:sldId id="13922" r:id="rId53"/>
    <p:sldId id="13923" r:id="rId54"/>
    <p:sldId id="13924" r:id="rId55"/>
    <p:sldId id="13925" r:id="rId56"/>
    <p:sldId id="13926" r:id="rId57"/>
    <p:sldId id="13927" r:id="rId58"/>
    <p:sldId id="13928" r:id="rId59"/>
    <p:sldId id="13929" r:id="rId60"/>
    <p:sldId id="13930" r:id="rId61"/>
    <p:sldId id="13931" r:id="rId62"/>
    <p:sldId id="13933" r:id="rId63"/>
    <p:sldId id="13932" r:id="rId64"/>
    <p:sldId id="13934" r:id="rId65"/>
    <p:sldId id="13935" r:id="rId66"/>
    <p:sldId id="13936" r:id="rId67"/>
    <p:sldId id="13937" r:id="rId68"/>
    <p:sldId id="13938" r:id="rId69"/>
    <p:sldId id="13939" r:id="rId70"/>
    <p:sldId id="13940" r:id="rId71"/>
    <p:sldId id="13941" r:id="rId72"/>
    <p:sldId id="13942" r:id="rId73"/>
    <p:sldId id="13943" r:id="rId74"/>
    <p:sldId id="13944" r:id="rId75"/>
    <p:sldId id="13945" r:id="rId76"/>
    <p:sldId id="13946" r:id="rId77"/>
    <p:sldId id="13868" r:id="rId78"/>
    <p:sldId id="13869" r:id="rId79"/>
    <p:sldId id="13870" r:id="rId80"/>
    <p:sldId id="13947" r:id="rId81"/>
    <p:sldId id="13948" r:id="rId82"/>
    <p:sldId id="13949" r:id="rId83"/>
    <p:sldId id="13950" r:id="rId84"/>
    <p:sldId id="13951" r:id="rId85"/>
    <p:sldId id="13871" r:id="rId86"/>
    <p:sldId id="13952" r:id="rId87"/>
    <p:sldId id="13953" r:id="rId88"/>
    <p:sldId id="13954" r:id="rId89"/>
    <p:sldId id="13955" r:id="rId90"/>
    <p:sldId id="13956" r:id="rId91"/>
    <p:sldId id="13957" r:id="rId92"/>
    <p:sldId id="13958" r:id="rId93"/>
    <p:sldId id="13959" r:id="rId94"/>
    <p:sldId id="13960" r:id="rId95"/>
    <p:sldId id="13961" r:id="rId96"/>
    <p:sldId id="13962" r:id="rId97"/>
    <p:sldId id="13963" r:id="rId98"/>
    <p:sldId id="13964" r:id="rId99"/>
    <p:sldId id="13872" r:id="rId100"/>
    <p:sldId id="13873" r:id="rId101"/>
    <p:sldId id="13874" r:id="rId102"/>
    <p:sldId id="13848" r:id="rId103"/>
    <p:sldId id="13849" r:id="rId104"/>
  </p:sldIdLst>
  <p:sldSz cx="9144000" cy="6858000" type="screen4x3"/>
  <p:notesSz cx="6858000" cy="9144000"/>
  <p:embeddedFontLst>
    <p:embeddedFont>
      <p:font typeface="Eurostile" pitchFamily="34" charset="0"/>
      <p:regular r:id="rId106"/>
      <p:bold r:id="rId107"/>
    </p:embeddedFont>
    <p:embeddedFont>
      <p:font typeface="blzee" pitchFamily="2" charset="0"/>
      <p:regular r:id="rId108"/>
    </p:embeddedFont>
    <p:embeddedFont>
      <p:font typeface="Tempus Sans ITC" pitchFamily="82" charset="0"/>
      <p:regular r:id="rId109"/>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99"/>
    <a:srgbClr val="00FFFF"/>
    <a:srgbClr val="66FFFF"/>
    <a:srgbClr val="99CC00"/>
    <a:srgbClr val="FFFF66"/>
    <a:srgbClr val="A7FFE2"/>
    <a:srgbClr val="FFFF99"/>
    <a:srgbClr val="8BFFFF"/>
    <a:srgbClr val="66FF33"/>
    <a:srgbClr val="FFDE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4143" autoAdjust="0"/>
  </p:normalViewPr>
  <p:slideViewPr>
    <p:cSldViewPr snapToGrid="0">
      <p:cViewPr varScale="1">
        <p:scale>
          <a:sx n="86" d="100"/>
          <a:sy n="86" d="100"/>
        </p:scale>
        <p:origin x="-13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45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font" Target="fonts/font2.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113"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4.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E0EB3348-DC86-4719-9D28-4EC761E61034}" type="slidenum">
              <a:rPr lang="en-US"/>
              <a:pPr/>
              <a:t>‹#›</a:t>
            </a:fld>
            <a:endParaRPr lang="en-US"/>
          </a:p>
        </p:txBody>
      </p:sp>
    </p:spTree>
    <p:extLst>
      <p:ext uri="{BB962C8B-B14F-4D97-AF65-F5344CB8AC3E}">
        <p14:creationId xmlns:p14="http://schemas.microsoft.com/office/powerpoint/2010/main" val="82504772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100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101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102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103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DD673A-F5FD-4BD3-8DB5-14812BF4A67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6FD5E0-B52A-41B2-8F68-7FF3B1E66AB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F4D951-8D69-4FEB-B813-26BAC8B6900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5CDBB75-8885-45C0-BD4E-C9BA718307D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9920C27-276B-4574-87E5-3DCD0763190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DA3D20D-9913-43A5-BCB3-620972D33C7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86639A-8853-43F7-9980-B63B5056331A}"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CA3ABBC-BB52-4AE5-8A5A-DCA8EB26F6C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EAE8013-45C1-497E-BD44-9E592113944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8D20B47-F8D5-495C-A854-6539A82AC21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4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7.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8.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7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0.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0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1.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0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 name="Picture 13" descr="InGodWeTrust - 01.jpg"/>
          <p:cNvPicPr>
            <a:picLocks noChangeAspect="1"/>
          </p:cNvPicPr>
          <p:nvPr/>
        </p:nvPicPr>
        <p:blipFill>
          <a:blip r:embed="rId3"/>
          <a:stretch>
            <a:fillRect/>
          </a:stretch>
        </p:blipFill>
        <p:spPr>
          <a:xfrm>
            <a:off x="0" y="0"/>
            <a:ext cx="9144000" cy="6858000"/>
          </a:xfrm>
          <a:prstGeom prst="rect">
            <a:avLst/>
          </a:prstGeom>
        </p:spPr>
      </p:pic>
      <p:pic>
        <p:nvPicPr>
          <p:cNvPr id="6" name="Picture 5" descr="InGodWeTrust - 01.jpg"/>
          <p:cNvPicPr>
            <a:picLocks noChangeAspect="1"/>
          </p:cNvPicPr>
          <p:nvPr/>
        </p:nvPicPr>
        <p:blipFill>
          <a:blip r:embed="rId4"/>
          <a:stretch>
            <a:fillRect/>
          </a:stretch>
        </p:blipFill>
        <p:spPr>
          <a:xfrm>
            <a:off x="0" y="0"/>
            <a:ext cx="9144000" cy="6858000"/>
          </a:xfrm>
          <a:prstGeom prst="rect">
            <a:avLst/>
          </a:prstGeom>
        </p:spPr>
      </p:pic>
      <p:pic>
        <p:nvPicPr>
          <p:cNvPr id="8" name="Picture 7" descr="InGodWeTrust - 01.jpg"/>
          <p:cNvPicPr>
            <a:picLocks noChangeAspect="1"/>
          </p:cNvPicPr>
          <p:nvPr/>
        </p:nvPicPr>
        <p:blipFill>
          <a:blip r:embed="rId5"/>
          <a:stretch>
            <a:fillRect/>
          </a:stretch>
        </p:blipFill>
        <p:spPr>
          <a:xfrm>
            <a:off x="0" y="0"/>
            <a:ext cx="9144000" cy="6858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InGodWeTrust - 01.jpg"/>
          <p:cNvPicPr>
            <a:picLocks noChangeAspect="1"/>
          </p:cNvPicPr>
          <p:nvPr/>
        </p:nvPicPr>
        <p:blipFill>
          <a:blip r:embed="rId4"/>
          <a:stretch>
            <a:fillRect/>
          </a:stretch>
        </p:blipFill>
        <p:spPr>
          <a:xfrm>
            <a:off x="0" y="0"/>
            <a:ext cx="9144000" cy="6858000"/>
          </a:xfrm>
          <a:prstGeom prst="rect">
            <a:avLst/>
          </a:prstGeom>
        </p:spPr>
      </p:pic>
      <p:pic>
        <p:nvPicPr>
          <p:cNvPr id="6" name="Picture 5" descr="InGodWeTrust - 01.jpg"/>
          <p:cNvPicPr>
            <a:picLocks noChangeAspect="1"/>
          </p:cNvPicPr>
          <p:nvPr/>
        </p:nvPicPr>
        <p:blipFill>
          <a:blip r:embed="rId5"/>
          <a:stretch>
            <a:fillRect/>
          </a:stretch>
        </p:blipFill>
        <p:spPr>
          <a:xfrm>
            <a:off x="0" y="0"/>
            <a:ext cx="9144000" cy="6858000"/>
          </a:xfrm>
          <a:prstGeom prst="rect">
            <a:avLst/>
          </a:prstGeom>
        </p:spPr>
      </p:pic>
      <p:pic>
        <p:nvPicPr>
          <p:cNvPr id="7" name="Picture 6" descr="InGodWeTrust - 01.jpg"/>
          <p:cNvPicPr>
            <a:picLocks noChangeAspect="1"/>
          </p:cNvPicPr>
          <p:nvPr/>
        </p:nvPicPr>
        <p:blipFill>
          <a:blip r:embed="rId6"/>
          <a:stretch>
            <a:fillRect/>
          </a:stretch>
        </p:blipFill>
        <p:spPr>
          <a:xfrm>
            <a:off x="0" y="0"/>
            <a:ext cx="9144000" cy="6858000"/>
          </a:xfrm>
          <a:prstGeom prst="rect">
            <a:avLst/>
          </a:prstGeom>
        </p:spPr>
      </p:pic>
      <p:pic>
        <p:nvPicPr>
          <p:cNvPr id="8" name="Picture 7" descr="InGodWeTrust - 01.jpg"/>
          <p:cNvPicPr>
            <a:picLocks noChangeAspect="1"/>
          </p:cNvPicPr>
          <p:nvPr/>
        </p:nvPicPr>
        <p:blipFill>
          <a:blip r:embed="rId7"/>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1348238"/>
            <a:ext cx="8831174" cy="4161524"/>
          </a:xfrm>
          <a:prstGeom prst="rect">
            <a:avLst/>
          </a:prstGeom>
          <a:noFill/>
        </p:spPr>
        <p:txBody>
          <a:bodyPr wrap="square" rtlCol="0">
            <a:spAutoFit/>
          </a:bodyPr>
          <a:lstStyle/>
          <a:p>
            <a:pPr algn="ctr">
              <a:lnSpc>
                <a:spcPct val="75000"/>
              </a:lnSpc>
              <a:spcAft>
                <a:spcPts val="1200"/>
              </a:spcAft>
            </a:pPr>
            <a:r>
              <a:rPr lang="en-US" sz="8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What Will The Church Look Like And Be Like In The Latter Days?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90500" y="395047"/>
            <a:ext cx="8763000" cy="606790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458956"/>
            <a:ext cx="8601878" cy="5940088"/>
          </a:xfrm>
          <a:prstGeom prst="rect">
            <a:avLst/>
          </a:prstGeom>
          <a:noFill/>
          <a:ln w="9525">
            <a:noFill/>
            <a:miter lim="800000"/>
            <a:headEnd/>
            <a:tailEnd/>
          </a:ln>
          <a:effectLst/>
        </p:spPr>
        <p:txBody>
          <a:bodyPr wrap="square">
            <a:spAutoFit/>
          </a:bodyPr>
          <a:lstStyle/>
          <a:p>
            <a: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3:1-5</a:t>
            </a:r>
            <a:b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800" dirty="0" smtClean="0">
                <a:solidFill>
                  <a:srgbClr val="99CC00"/>
                </a:solidFill>
              </a:rPr>
              <a:t>1</a:t>
            </a:r>
            <a:r>
              <a:rPr lang="en-US" sz="3800" dirty="0" smtClean="0">
                <a:solidFill>
                  <a:schemeClr val="bg1"/>
                </a:solidFill>
              </a:rPr>
              <a:t> This know also, that in the last days perilous times shall come. </a:t>
            </a:r>
          </a:p>
          <a:p>
            <a:r>
              <a:rPr lang="en-US" sz="3800" dirty="0" smtClean="0">
                <a:solidFill>
                  <a:srgbClr val="99CC00"/>
                </a:solidFill>
              </a:rPr>
              <a:t>2</a:t>
            </a:r>
            <a:r>
              <a:rPr lang="en-US" sz="3800" dirty="0" smtClean="0">
                <a:solidFill>
                  <a:schemeClr val="bg1"/>
                </a:solidFill>
              </a:rPr>
              <a:t> For men shall be lovers of their own selves, covetous, boasters, proud, blasphemers, disobedient to parents, unthankful, unholy, </a:t>
            </a:r>
          </a:p>
          <a:p>
            <a:r>
              <a:rPr lang="en-US" sz="3800" dirty="0" smtClean="0">
                <a:solidFill>
                  <a:srgbClr val="99CC00"/>
                </a:solidFill>
              </a:rPr>
              <a:t>3</a:t>
            </a:r>
            <a:r>
              <a:rPr lang="en-US" sz="3800" dirty="0" smtClean="0">
                <a:solidFill>
                  <a:schemeClr val="bg1"/>
                </a:solidFill>
              </a:rPr>
              <a:t> Without natural affection, trucebreakers, false accusers, incontinent, fierce, despisers of those that are good,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90500" y="1499958"/>
            <a:ext cx="8763000" cy="385808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536174"/>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3:1-5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4</a:t>
            </a:r>
            <a:r>
              <a:rPr lang="en-US" dirty="0" smtClean="0">
                <a:solidFill>
                  <a:schemeClr val="bg1"/>
                </a:solidFill>
              </a:rPr>
              <a:t> Traitors, heady, </a:t>
            </a:r>
            <a:r>
              <a:rPr lang="en-US" dirty="0" err="1" smtClean="0">
                <a:solidFill>
                  <a:schemeClr val="bg1"/>
                </a:solidFill>
              </a:rPr>
              <a:t>highminded</a:t>
            </a:r>
            <a:r>
              <a:rPr lang="en-US" dirty="0" smtClean="0">
                <a:solidFill>
                  <a:schemeClr val="bg1"/>
                </a:solidFill>
              </a:rPr>
              <a:t>, lovers of pleasures more than lovers of God; </a:t>
            </a:r>
          </a:p>
          <a:p>
            <a:r>
              <a:rPr lang="en-US" dirty="0" smtClean="0">
                <a:solidFill>
                  <a:srgbClr val="99CC00"/>
                </a:solidFill>
              </a:rPr>
              <a:t>5</a:t>
            </a:r>
            <a:r>
              <a:rPr lang="en-US" dirty="0" smtClean="0">
                <a:solidFill>
                  <a:schemeClr val="bg1"/>
                </a:solidFill>
              </a:rPr>
              <a:t> Having a form of godliness, but denying the power thereof: from such turn away.</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90500" y="845224"/>
            <a:ext cx="8763000" cy="516755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920621"/>
            <a:ext cx="8601878" cy="5016758"/>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4:1-5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1</a:t>
            </a:r>
            <a:r>
              <a:rPr lang="en-US" dirty="0" smtClean="0">
                <a:solidFill>
                  <a:schemeClr val="bg1"/>
                </a:solidFill>
              </a:rPr>
              <a:t> I charge thee therefore before God, and the Lord Jesus Christ, who shall judge the quick and the dead at his appearing and his kingdom; </a:t>
            </a:r>
          </a:p>
          <a:p>
            <a:r>
              <a:rPr lang="en-US" dirty="0" smtClean="0">
                <a:solidFill>
                  <a:srgbClr val="99CC00"/>
                </a:solidFill>
              </a:rPr>
              <a:t>2</a:t>
            </a:r>
            <a:r>
              <a:rPr lang="en-US" dirty="0" smtClean="0">
                <a:solidFill>
                  <a:schemeClr val="bg1"/>
                </a:solidFill>
              </a:rPr>
              <a:t> Preach the word; be instant in season, out of season; reprove, rebuke, exhort with all long suffering and doctrine. </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90500" y="1476595"/>
            <a:ext cx="8763000" cy="3904810"/>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536174"/>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4:1-5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3</a:t>
            </a:r>
            <a:r>
              <a:rPr lang="en-US" dirty="0" smtClean="0">
                <a:solidFill>
                  <a:schemeClr val="bg1"/>
                </a:solidFill>
              </a:rPr>
              <a:t> For the time will come when they will not endure sound doctrine; but after their own lusts shall they heap to themselves teachers, having itching ears; </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90500" y="834338"/>
            <a:ext cx="8763000" cy="518932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920621"/>
            <a:ext cx="8601878" cy="5016758"/>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Timothy 4:1-5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4</a:t>
            </a:r>
            <a:r>
              <a:rPr lang="en-US" dirty="0" smtClean="0">
                <a:solidFill>
                  <a:schemeClr val="bg1"/>
                </a:solidFill>
              </a:rPr>
              <a:t> And they shall turn away their ears from the truth, and shall be turned unto fables. </a:t>
            </a:r>
          </a:p>
          <a:p>
            <a:r>
              <a:rPr lang="en-US" dirty="0" smtClean="0">
                <a:solidFill>
                  <a:srgbClr val="99CC00"/>
                </a:solidFill>
              </a:rPr>
              <a:t>5</a:t>
            </a:r>
            <a:r>
              <a:rPr lang="en-US" dirty="0" smtClean="0">
                <a:solidFill>
                  <a:schemeClr val="bg1"/>
                </a:solidFill>
              </a:rPr>
              <a:t> But watch thou in all things, endure afflictions, do the work of an evangelist, make full proof of thy ministry.</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0" y="420653"/>
            <a:ext cx="9144000" cy="1658518"/>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4" name="TextBox 3"/>
          <p:cNvSpPr txBox="1"/>
          <p:nvPr/>
        </p:nvSpPr>
        <p:spPr>
          <a:xfrm>
            <a:off x="156413" y="173507"/>
            <a:ext cx="8831174" cy="2311915"/>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IN THE BOOK OF REVELATION, JESUS MIRACULOUSLY APPEARS TO THE APOSTLE JOHN ON THE ISLE OF PATMOS</a:t>
            </a:r>
          </a:p>
        </p:txBody>
      </p:sp>
      <p:sp>
        <p:nvSpPr>
          <p:cNvPr id="5" name="TextBox 4"/>
          <p:cNvSpPr txBox="1"/>
          <p:nvPr/>
        </p:nvSpPr>
        <p:spPr>
          <a:xfrm>
            <a:off x="0" y="3181426"/>
            <a:ext cx="9143999" cy="2681824"/>
          </a:xfrm>
          <a:prstGeom prst="rect">
            <a:avLst/>
          </a:prstGeom>
          <a:noFill/>
        </p:spPr>
        <p:txBody>
          <a:bodyPr wrap="square" rtlCol="0">
            <a:spAutoFit/>
          </a:bodyPr>
          <a:lstStyle/>
          <a:p>
            <a:pPr algn="ctr">
              <a:lnSpc>
                <a:spcPct val="75000"/>
              </a:lnSpc>
              <a:spcAft>
                <a:spcPts val="1200"/>
              </a:spcAft>
            </a:pPr>
            <a:r>
              <a:rPr lang="en-US" sz="5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Jesus Says In Revelation 1:11 “Write What You See And Send It To The Seven Churches Which Are In Asia”</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0" y="420653"/>
            <a:ext cx="9144000" cy="1658518"/>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4" name="TextBox 3"/>
          <p:cNvSpPr txBox="1"/>
          <p:nvPr/>
        </p:nvSpPr>
        <p:spPr>
          <a:xfrm>
            <a:off x="156413" y="173507"/>
            <a:ext cx="8831174" cy="2311915"/>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IN THE BOOK OF REVELATION, JESUS MIRACULOUSLY APPEARS TO THE APOSTLE JOHN ON THE ISLE OF PATMOS</a:t>
            </a:r>
          </a:p>
        </p:txBody>
      </p:sp>
      <p:sp>
        <p:nvSpPr>
          <p:cNvPr id="5" name="TextBox 4"/>
          <p:cNvSpPr txBox="1"/>
          <p:nvPr/>
        </p:nvSpPr>
        <p:spPr>
          <a:xfrm>
            <a:off x="0" y="3181426"/>
            <a:ext cx="9143999" cy="2677656"/>
          </a:xfrm>
          <a:prstGeom prst="rect">
            <a:avLst/>
          </a:prstGeom>
          <a:noFill/>
        </p:spPr>
        <p:txBody>
          <a:bodyPr wrap="square" rtlCol="0">
            <a:spAutoFit/>
          </a:bodyPr>
          <a:lstStyle/>
          <a:p>
            <a:pPr algn="ctr">
              <a:lnSpc>
                <a:spcPct val="75000"/>
              </a:lnSpc>
              <a:spcAft>
                <a:spcPts val="1200"/>
              </a:spcAft>
            </a:pPr>
            <a:r>
              <a:rPr lang="en-US" sz="5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In Chapters Two And</a:t>
            </a:r>
            <a:br>
              <a:rPr lang="en-US" sz="5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Three, Jesus Gives Specific Messages To Each Of The Seven Churches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0" y="420653"/>
            <a:ext cx="9144000" cy="1658518"/>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4" name="TextBox 3"/>
          <p:cNvSpPr txBox="1"/>
          <p:nvPr/>
        </p:nvSpPr>
        <p:spPr>
          <a:xfrm>
            <a:off x="156413" y="173507"/>
            <a:ext cx="8831174" cy="2311915"/>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IN THE BOOK OF REVELATION, JESUS MIRACULOUSLY APPEARS TO THE APOSTLE JOHN ON THE ISLE OF PATMOS</a:t>
            </a:r>
          </a:p>
        </p:txBody>
      </p:sp>
      <p:sp>
        <p:nvSpPr>
          <p:cNvPr id="5" name="TextBox 4"/>
          <p:cNvSpPr txBox="1"/>
          <p:nvPr/>
        </p:nvSpPr>
        <p:spPr>
          <a:xfrm>
            <a:off x="0" y="3181426"/>
            <a:ext cx="9143999" cy="2681824"/>
          </a:xfrm>
          <a:prstGeom prst="rect">
            <a:avLst/>
          </a:prstGeom>
          <a:noFill/>
        </p:spPr>
        <p:txBody>
          <a:bodyPr wrap="square" rtlCol="0">
            <a:spAutoFit/>
          </a:bodyPr>
          <a:lstStyle/>
          <a:p>
            <a:pPr algn="ctr">
              <a:lnSpc>
                <a:spcPct val="75000"/>
              </a:lnSpc>
              <a:spcAft>
                <a:spcPts val="1200"/>
              </a:spcAft>
            </a:pPr>
            <a:r>
              <a:rPr lang="en-US" sz="5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These Are Literal Letters To Literal Churches, But Also They Are A Revealing Or Unveiling Of Things To Come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918698"/>
            <a:ext cx="9144000" cy="5020605"/>
          </a:xfrm>
          <a:prstGeom prst="rect">
            <a:avLst/>
          </a:prstGeom>
          <a:noFill/>
        </p:spPr>
        <p:txBody>
          <a:bodyPr wrap="square" rtlCol="0">
            <a:spAutoFit/>
          </a:bodyPr>
          <a:lstStyle/>
          <a:p>
            <a:pPr algn="ctr">
              <a:lnSpc>
                <a:spcPct val="75000"/>
              </a:lnSpc>
              <a:spcAft>
                <a:spcPts val="1200"/>
              </a:spcAft>
            </a:pPr>
            <a:r>
              <a:rPr lang="en-US" sz="7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Let’s Look At The</a:t>
            </a:r>
            <a:br>
              <a:rPr lang="en-US" sz="7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7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Last Two Letters Which I Believe Give</a:t>
            </a:r>
            <a:br>
              <a:rPr lang="en-US" sz="7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7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Us Light To The</a:t>
            </a: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
            </a:r>
            <a:b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STATE OF THE CHURCH </a:t>
            </a: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In The Last Days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5" name="Rectangle 4"/>
          <p:cNvSpPr>
            <a:spLocks noChangeArrowheads="1"/>
          </p:cNvSpPr>
          <p:nvPr/>
        </p:nvSpPr>
        <p:spPr bwMode="auto">
          <a:xfrm>
            <a:off x="190500" y="1922247"/>
            <a:ext cx="8763000" cy="447854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6" name="Text Box 5"/>
          <p:cNvSpPr txBox="1">
            <a:spLocks noChangeArrowheads="1"/>
          </p:cNvSpPr>
          <p:nvPr/>
        </p:nvSpPr>
        <p:spPr bwMode="auto">
          <a:xfrm>
            <a:off x="271061" y="1960917"/>
            <a:ext cx="8601878" cy="440120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3:7</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And to the angel of the church in Philadelphia write; These things </a:t>
            </a:r>
            <a:r>
              <a:rPr lang="en-US" dirty="0" err="1" smtClean="0">
                <a:solidFill>
                  <a:schemeClr val="bg1"/>
                </a:solidFill>
              </a:rPr>
              <a:t>saith</a:t>
            </a:r>
            <a:r>
              <a:rPr lang="en-US" dirty="0" smtClean="0">
                <a:solidFill>
                  <a:schemeClr val="bg1"/>
                </a:solidFill>
              </a:rPr>
              <a:t> he that is holy, he that is true, he that hath the key of David, he that </a:t>
            </a:r>
            <a:r>
              <a:rPr lang="en-US" dirty="0" err="1" smtClean="0">
                <a:solidFill>
                  <a:schemeClr val="bg1"/>
                </a:solidFill>
              </a:rPr>
              <a:t>openeth</a:t>
            </a:r>
            <a:r>
              <a:rPr lang="en-US" dirty="0" smtClean="0">
                <a:solidFill>
                  <a:schemeClr val="bg1"/>
                </a:solidFill>
              </a:rPr>
              <a:t>, and no man </a:t>
            </a:r>
            <a:r>
              <a:rPr lang="en-US" dirty="0" err="1" smtClean="0">
                <a:solidFill>
                  <a:schemeClr val="bg1"/>
                </a:solidFill>
              </a:rPr>
              <a:t>shutteth</a:t>
            </a:r>
            <a:r>
              <a:rPr lang="en-US" dirty="0" smtClean="0">
                <a:solidFill>
                  <a:schemeClr val="bg1"/>
                </a:solidFill>
              </a:rPr>
              <a:t>; and </a:t>
            </a:r>
            <a:r>
              <a:rPr lang="en-US" dirty="0" err="1" smtClean="0">
                <a:solidFill>
                  <a:schemeClr val="bg1"/>
                </a:solidFill>
              </a:rPr>
              <a:t>shutteth</a:t>
            </a:r>
            <a:r>
              <a:rPr lang="en-US" dirty="0" smtClean="0">
                <a:solidFill>
                  <a:schemeClr val="bg1"/>
                </a:solidFill>
              </a:rPr>
              <a:t>, and no man </a:t>
            </a:r>
            <a:r>
              <a:rPr lang="en-US" dirty="0" err="1" smtClean="0">
                <a:solidFill>
                  <a:schemeClr val="bg1"/>
                </a:solidFill>
              </a:rPr>
              <a:t>openeth</a:t>
            </a:r>
            <a:r>
              <a:rPr lang="en-US" dirty="0" smtClean="0">
                <a:solidFill>
                  <a:schemeClr val="bg1"/>
                </a:solidFill>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3" presetClass="entr" presetSubtype="3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strVal val="(6*min(max(#ppt_w*#ppt_h,.3),1)-7.4)/-.7*#ppt_w"/>
                                          </p:val>
                                        </p:tav>
                                        <p:tav tm="100000">
                                          <p:val>
                                            <p:strVal val="#ppt_w"/>
                                          </p:val>
                                        </p:tav>
                                      </p:tavLst>
                                    </p:anim>
                                    <p:anim calcmode="lin" valueType="num">
                                      <p:cBhvr>
                                        <p:cTn id="11" dur="1000" fill="hold"/>
                                        <p:tgtEl>
                                          <p:spTgt spid="2"/>
                                        </p:tgtEl>
                                        <p:attrNameLst>
                                          <p:attrName>ppt_h</p:attrName>
                                        </p:attrNameLst>
                                      </p:cBhvr>
                                      <p:tavLst>
                                        <p:tav tm="0">
                                          <p:val>
                                            <p:strVal val="(6*min(max(#ppt_w*#ppt_h,.3),1)-7.4)/-.7*#ppt_h"/>
                                          </p:val>
                                        </p:tav>
                                        <p:tav tm="100000">
                                          <p:val>
                                            <p:strVal val="#ppt_h"/>
                                          </p:val>
                                        </p:tav>
                                      </p:tavLst>
                                    </p:anim>
                                    <p:anim calcmode="lin" valueType="num">
                                      <p:cBhvr>
                                        <p:cTn id="12" dur="1000" fill="hold"/>
                                        <p:tgtEl>
                                          <p:spTgt spid="2"/>
                                        </p:tgtEl>
                                        <p:attrNameLst>
                                          <p:attrName>ppt_x</p:attrName>
                                        </p:attrNameLst>
                                      </p:cBhvr>
                                      <p:tavLst>
                                        <p:tav tm="0">
                                          <p:val>
                                            <p:fltVal val="0.5"/>
                                          </p:val>
                                        </p:tav>
                                        <p:tav tm="100000">
                                          <p:val>
                                            <p:strVal val="#ppt_x"/>
                                          </p:val>
                                        </p:tav>
                                      </p:tavLst>
                                    </p:anim>
                                    <p:anim calcmode="lin" valueType="num">
                                      <p:cBhvr>
                                        <p:cTn id="13" dur="1000" fill="hold"/>
                                        <p:tgtEl>
                                          <p:spTgt spid="2"/>
                                        </p:tgtEl>
                                        <p:attrNameLst>
                                          <p:attrName>ppt_y</p:attrName>
                                        </p:attrNameLst>
                                      </p:cBhvr>
                                      <p:tavLst>
                                        <p:tav tm="0">
                                          <p:val>
                                            <p:strVal val="1+(6*min(max(#ppt_w*#ppt_h,.3),1)-7.4)/-.7*#ppt_h/2"/>
                                          </p:val>
                                        </p:tav>
                                        <p:tav tm="100000">
                                          <p:val>
                                            <p:strVal val="#ppt_y"/>
                                          </p:val>
                                        </p:tav>
                                      </p:tavLst>
                                    </p:anim>
                                  </p:childTnLst>
                                </p:cTn>
                              </p:par>
                              <p:par>
                                <p:cTn id="14" presetID="23" presetClass="entr" presetSubtype="36"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strVal val="(6*min(max(#ppt_w*#ppt_h,.3),1)-7.4)/-.7*#ppt_w"/>
                                          </p:val>
                                        </p:tav>
                                        <p:tav tm="100000">
                                          <p:val>
                                            <p:strVal val="#ppt_w"/>
                                          </p:val>
                                        </p:tav>
                                      </p:tavLst>
                                    </p:anim>
                                    <p:anim calcmode="lin" valueType="num">
                                      <p:cBhvr>
                                        <p:cTn id="17" dur="1000" fill="hold"/>
                                        <p:tgtEl>
                                          <p:spTgt spid="3"/>
                                        </p:tgtEl>
                                        <p:attrNameLst>
                                          <p:attrName>ppt_h</p:attrName>
                                        </p:attrNameLst>
                                      </p:cBhvr>
                                      <p:tavLst>
                                        <p:tav tm="0">
                                          <p:val>
                                            <p:strVal val="(6*min(max(#ppt_w*#ppt_h,.3),1)-7.4)/-.7*#ppt_h"/>
                                          </p:val>
                                        </p:tav>
                                        <p:tav tm="100000">
                                          <p:val>
                                            <p:strVal val="#ppt_h"/>
                                          </p:val>
                                        </p:tav>
                                      </p:tavLst>
                                    </p:anim>
                                    <p:anim calcmode="lin" valueType="num">
                                      <p:cBhvr>
                                        <p:cTn id="18" dur="1000" fill="hold"/>
                                        <p:tgtEl>
                                          <p:spTgt spid="3"/>
                                        </p:tgtEl>
                                        <p:attrNameLst>
                                          <p:attrName>ppt_x</p:attrName>
                                        </p:attrNameLst>
                                      </p:cBhvr>
                                      <p:tavLst>
                                        <p:tav tm="0">
                                          <p:val>
                                            <p:fltVal val="0.5"/>
                                          </p:val>
                                        </p:tav>
                                        <p:tav tm="100000">
                                          <p:val>
                                            <p:strVal val="#ppt_x"/>
                                          </p:val>
                                        </p:tav>
                                      </p:tavLst>
                                    </p:anim>
                                    <p:anim calcmode="lin" valueType="num">
                                      <p:cBhvr>
                                        <p:cTn id="19" dur="1000" fill="hold"/>
                                        <p:tgtEl>
                                          <p:spTgt spid="3"/>
                                        </p:tgtEl>
                                        <p:attrNameLst>
                                          <p:attrName>ppt_y</p:attrName>
                                        </p:attrNameLst>
                                      </p:cBhvr>
                                      <p:tavLst>
                                        <p:tav tm="0">
                                          <p:val>
                                            <p:strVal val="1+(6*min(max(#ppt_w*#ppt_h,.3),1)-7.4)/-.7*#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2" grpId="0"/>
      <p:bldP spid="5" grpId="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7" name="TextBox 6"/>
          <p:cNvSpPr txBox="1"/>
          <p:nvPr/>
        </p:nvSpPr>
        <p:spPr>
          <a:xfrm>
            <a:off x="156413" y="2374130"/>
            <a:ext cx="8831174" cy="3554819"/>
          </a:xfrm>
          <a:prstGeom prst="rect">
            <a:avLst/>
          </a:prstGeom>
          <a:noFill/>
        </p:spPr>
        <p:txBody>
          <a:bodyPr wrap="square" rtlCol="0">
            <a:spAutoFit/>
          </a:bodyPr>
          <a:lstStyle/>
          <a:p>
            <a:pPr algn="ctr">
              <a:lnSpc>
                <a:spcPct val="75000"/>
              </a:lnSpc>
              <a:spcAft>
                <a:spcPts val="1200"/>
              </a:spcAft>
            </a:pPr>
            <a:r>
              <a:rPr lang="en-US" sz="7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Philadelphia Means “Brotherly Love”</a:t>
            </a:r>
            <a:br>
              <a:rPr lang="en-US" sz="7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7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Or “The Love</a:t>
            </a:r>
            <a:br>
              <a:rPr lang="en-US" sz="7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7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Of Brothers”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7" name="TextBox 6"/>
          <p:cNvSpPr txBox="1"/>
          <p:nvPr/>
        </p:nvSpPr>
        <p:spPr>
          <a:xfrm>
            <a:off x="78207" y="1939771"/>
            <a:ext cx="8987587" cy="923330"/>
          </a:xfrm>
          <a:prstGeom prst="rect">
            <a:avLst/>
          </a:prstGeom>
          <a:noFill/>
        </p:spPr>
        <p:txBody>
          <a:bodyPr wrap="square" rtlCol="0">
            <a:spAutoFit/>
          </a:bodyPr>
          <a:lstStyle/>
          <a:p>
            <a:pPr algn="ctr">
              <a:spcAft>
                <a:spcPts val="1200"/>
              </a:spcAft>
            </a:pPr>
            <a:r>
              <a:rPr lang="en-US" sz="54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Jesus Says “This Is From Me”</a:t>
            </a:r>
          </a:p>
        </p:txBody>
      </p:sp>
      <p:sp>
        <p:nvSpPr>
          <p:cNvPr id="6" name="TextBox 5"/>
          <p:cNvSpPr txBox="1"/>
          <p:nvPr/>
        </p:nvSpPr>
        <p:spPr>
          <a:xfrm>
            <a:off x="707570" y="2680957"/>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I AM THE HOLY ONE!</a:t>
            </a:r>
          </a:p>
        </p:txBody>
      </p:sp>
      <p:sp>
        <p:nvSpPr>
          <p:cNvPr id="8" name="TextBox 7"/>
          <p:cNvSpPr txBox="1"/>
          <p:nvPr/>
        </p:nvSpPr>
        <p:spPr>
          <a:xfrm>
            <a:off x="707571" y="3323227"/>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 I AM THE TRUE ONE!</a:t>
            </a:r>
          </a:p>
        </p:txBody>
      </p:sp>
      <p:sp>
        <p:nvSpPr>
          <p:cNvPr id="9" name="TextBox 8"/>
          <p:cNvSpPr txBox="1"/>
          <p:nvPr/>
        </p:nvSpPr>
        <p:spPr>
          <a:xfrm>
            <a:off x="707567" y="3976383"/>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I HAVE THE KEYS!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ppt_w*0.70"/>
                                          </p:val>
                                        </p:tav>
                                        <p:tav tm="100000">
                                          <p:val>
                                            <p:strVal val="#ppt_w"/>
                                          </p:val>
                                        </p:tav>
                                      </p:tavLst>
                                    </p:anim>
                                    <p:anim calcmode="lin" valueType="num">
                                      <p:cBhvr>
                                        <p:cTn id="13" dur="500" fill="hold"/>
                                        <p:tgtEl>
                                          <p:spTgt spid="6"/>
                                        </p:tgtEl>
                                        <p:attrNameLst>
                                          <p:attrName>ppt_h</p:attrName>
                                        </p:attrNameLst>
                                      </p:cBhvr>
                                      <p:tavLst>
                                        <p:tav tm="0">
                                          <p:val>
                                            <p:strVal val="#ppt_h"/>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strVal val="#ppt_w*0.70"/>
                                          </p:val>
                                        </p:tav>
                                        <p:tav tm="100000">
                                          <p:val>
                                            <p:strVal val="#ppt_w"/>
                                          </p:val>
                                        </p:tav>
                                      </p:tavLst>
                                    </p:anim>
                                    <p:anim calcmode="lin" valueType="num">
                                      <p:cBhvr>
                                        <p:cTn id="20" dur="500" fill="hold"/>
                                        <p:tgtEl>
                                          <p:spTgt spid="8"/>
                                        </p:tgtEl>
                                        <p:attrNameLst>
                                          <p:attrName>ppt_h</p:attrName>
                                        </p:attrNameLst>
                                      </p:cBhvr>
                                      <p:tavLst>
                                        <p:tav tm="0">
                                          <p:val>
                                            <p:strVal val="#ppt_h"/>
                                          </p:val>
                                        </p:tav>
                                        <p:tav tm="100000">
                                          <p:val>
                                            <p:strVal val="#ppt_h"/>
                                          </p:val>
                                        </p:tav>
                                      </p:tavLst>
                                    </p:anim>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strVal val="#ppt_w*0.70"/>
                                          </p:val>
                                        </p:tav>
                                        <p:tav tm="100000">
                                          <p:val>
                                            <p:strVal val="#ppt_w"/>
                                          </p:val>
                                        </p:tav>
                                      </p:tavLst>
                                    </p:anim>
                                    <p:anim calcmode="lin" valueType="num">
                                      <p:cBhvr>
                                        <p:cTn id="27" dur="500" fill="hold"/>
                                        <p:tgtEl>
                                          <p:spTgt spid="9"/>
                                        </p:tgtEl>
                                        <p:attrNameLst>
                                          <p:attrName>ppt_h</p:attrName>
                                        </p:attrNameLst>
                                      </p:cBhvr>
                                      <p:tavLst>
                                        <p:tav tm="0">
                                          <p:val>
                                            <p:strVal val="#ppt_h"/>
                                          </p:val>
                                        </p:tav>
                                        <p:tav tm="100000">
                                          <p:val>
                                            <p:strVal val="#ppt_h"/>
                                          </p:val>
                                        </p:tav>
                                      </p:tavLst>
                                    </p:anim>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7" name="TextBox 6"/>
          <p:cNvSpPr txBox="1"/>
          <p:nvPr/>
        </p:nvSpPr>
        <p:spPr>
          <a:xfrm>
            <a:off x="78207" y="1939771"/>
            <a:ext cx="8987587" cy="923330"/>
          </a:xfrm>
          <a:prstGeom prst="rect">
            <a:avLst/>
          </a:prstGeom>
          <a:noFill/>
        </p:spPr>
        <p:txBody>
          <a:bodyPr wrap="square" rtlCol="0">
            <a:spAutoFit/>
          </a:bodyPr>
          <a:lstStyle/>
          <a:p>
            <a:pPr algn="ctr">
              <a:spcAft>
                <a:spcPts val="1200"/>
              </a:spcAft>
            </a:pPr>
            <a:r>
              <a:rPr lang="en-US" sz="54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Jesus Says “This Is From Me”</a:t>
            </a:r>
          </a:p>
        </p:txBody>
      </p:sp>
      <p:sp>
        <p:nvSpPr>
          <p:cNvPr id="10" name="TextBox 9"/>
          <p:cNvSpPr txBox="1"/>
          <p:nvPr/>
        </p:nvSpPr>
        <p:spPr>
          <a:xfrm>
            <a:off x="156413" y="3202547"/>
            <a:ext cx="8831174" cy="2866747"/>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I Am The One </a:t>
            </a: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That Opens And No Man Shuts, And </a:t>
            </a:r>
            <a:r>
              <a:rPr lang="en-US" sz="60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I Am The One</a:t>
            </a: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That Shuts And No Man Opens!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7" name="TextBox 6"/>
          <p:cNvSpPr txBox="1"/>
          <p:nvPr/>
        </p:nvSpPr>
        <p:spPr>
          <a:xfrm>
            <a:off x="78207" y="1939771"/>
            <a:ext cx="8987587" cy="923330"/>
          </a:xfrm>
          <a:prstGeom prst="rect">
            <a:avLst/>
          </a:prstGeom>
          <a:noFill/>
        </p:spPr>
        <p:txBody>
          <a:bodyPr wrap="square" rtlCol="0">
            <a:spAutoFit/>
          </a:bodyPr>
          <a:lstStyle/>
          <a:p>
            <a:pPr algn="ctr">
              <a:spcAft>
                <a:spcPts val="1200"/>
              </a:spcAft>
            </a:pPr>
            <a:r>
              <a:rPr lang="en-US" sz="54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Jesus Says “This Is From Me”</a:t>
            </a:r>
          </a:p>
        </p:txBody>
      </p:sp>
      <p:sp>
        <p:nvSpPr>
          <p:cNvPr id="10" name="TextBox 9"/>
          <p:cNvSpPr txBox="1"/>
          <p:nvPr/>
        </p:nvSpPr>
        <p:spPr>
          <a:xfrm>
            <a:off x="156413" y="3202547"/>
            <a:ext cx="8831174" cy="2868221"/>
          </a:xfrm>
          <a:prstGeom prst="rect">
            <a:avLst/>
          </a:prstGeom>
          <a:noFill/>
        </p:spPr>
        <p:txBody>
          <a:bodyPr wrap="square" rtlCol="0">
            <a:spAutoFit/>
          </a:bodyPr>
          <a:lstStyle/>
          <a:p>
            <a:pPr algn="ctr">
              <a:lnSpc>
                <a:spcPct val="75000"/>
              </a:lnSpc>
              <a:spcAft>
                <a:spcPts val="1200"/>
              </a:spcAft>
            </a:pPr>
            <a:r>
              <a:rPr lang="en-US" sz="80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I AM THE ULTIMATE AUTHORITY!</a:t>
            </a:r>
            <a:endParaRPr lang="en-US" sz="8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7" name="TextBox 6"/>
          <p:cNvSpPr txBox="1"/>
          <p:nvPr/>
        </p:nvSpPr>
        <p:spPr>
          <a:xfrm>
            <a:off x="78207" y="1805959"/>
            <a:ext cx="8987587" cy="1750094"/>
          </a:xfrm>
          <a:prstGeom prst="rect">
            <a:avLst/>
          </a:prstGeom>
          <a:noFill/>
        </p:spPr>
        <p:txBody>
          <a:bodyPr wrap="square" rtlCol="0">
            <a:spAutoFit/>
          </a:bodyPr>
          <a:lstStyle/>
          <a:p>
            <a:pPr algn="ctr">
              <a:lnSpc>
                <a:spcPct val="85000"/>
              </a:lnSpc>
              <a:spcAft>
                <a:spcPts val="1200"/>
              </a:spcAft>
            </a:pPr>
            <a:r>
              <a:rPr lang="en-US" sz="62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What Does Jesus Say To This Church?</a:t>
            </a:r>
          </a:p>
        </p:txBody>
      </p:sp>
      <p:sp>
        <p:nvSpPr>
          <p:cNvPr id="10" name="Rectangle 9"/>
          <p:cNvSpPr>
            <a:spLocks noChangeArrowheads="1"/>
          </p:cNvSpPr>
          <p:nvPr/>
        </p:nvSpPr>
        <p:spPr bwMode="auto">
          <a:xfrm>
            <a:off x="190500" y="3550293"/>
            <a:ext cx="8763000" cy="2962021"/>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1" name="Text Box 5"/>
          <p:cNvSpPr txBox="1">
            <a:spLocks noChangeArrowheads="1"/>
          </p:cNvSpPr>
          <p:nvPr/>
        </p:nvSpPr>
        <p:spPr bwMode="auto">
          <a:xfrm>
            <a:off x="271061" y="3600142"/>
            <a:ext cx="8601878" cy="2862322"/>
          </a:xfrm>
          <a:prstGeom prst="rect">
            <a:avLst/>
          </a:prstGeom>
          <a:noFill/>
          <a:ln w="9525">
            <a:noFill/>
            <a:miter lim="800000"/>
            <a:headEnd/>
            <a:tailEnd/>
          </a:ln>
          <a:effectLst/>
        </p:spPr>
        <p:txBody>
          <a:bodyPr wrap="square">
            <a:spAutoFit/>
          </a:bodyPr>
          <a:lstStyle/>
          <a:p>
            <a:r>
              <a:rPr lang="en-US" sz="36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3:8a</a:t>
            </a:r>
            <a:br>
              <a:rPr lang="en-US" sz="36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600" dirty="0" smtClean="0">
                <a:solidFill>
                  <a:schemeClr val="bg1"/>
                </a:solidFill>
              </a:rPr>
              <a:t>I know thy works: behold, I have set before thee an open door, and no man can shut it: </a:t>
            </a:r>
            <a:r>
              <a:rPr lang="en-US" sz="3600" dirty="0" smtClean="0">
                <a:solidFill>
                  <a:schemeClr val="tx1">
                    <a:lumMod val="65000"/>
                    <a:lumOff val="35000"/>
                  </a:schemeClr>
                </a:solidFill>
              </a:rPr>
              <a:t>for thou hast a little strength, and hast kept my word, and hast not denied my name.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7" name="TextBox 6"/>
          <p:cNvSpPr txBox="1"/>
          <p:nvPr/>
        </p:nvSpPr>
        <p:spPr>
          <a:xfrm>
            <a:off x="78207" y="1805959"/>
            <a:ext cx="8987587" cy="1750094"/>
          </a:xfrm>
          <a:prstGeom prst="rect">
            <a:avLst/>
          </a:prstGeom>
          <a:noFill/>
        </p:spPr>
        <p:txBody>
          <a:bodyPr wrap="square" rtlCol="0">
            <a:spAutoFit/>
          </a:bodyPr>
          <a:lstStyle/>
          <a:p>
            <a:pPr algn="ctr">
              <a:lnSpc>
                <a:spcPct val="85000"/>
              </a:lnSpc>
              <a:spcAft>
                <a:spcPts val="1200"/>
              </a:spcAft>
            </a:pPr>
            <a:r>
              <a:rPr lang="en-US" sz="62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What Does Jesus Say To This Church?</a:t>
            </a:r>
          </a:p>
        </p:txBody>
      </p:sp>
      <p:sp>
        <p:nvSpPr>
          <p:cNvPr id="8" name="TextBox 7"/>
          <p:cNvSpPr txBox="1"/>
          <p:nvPr/>
        </p:nvSpPr>
        <p:spPr>
          <a:xfrm>
            <a:off x="880946" y="3305413"/>
            <a:ext cx="8263053" cy="923330"/>
          </a:xfrm>
          <a:prstGeom prst="rect">
            <a:avLst/>
          </a:prstGeom>
          <a:noFill/>
        </p:spPr>
        <p:txBody>
          <a:bodyPr wrap="square" rtlCol="0">
            <a:spAutoFit/>
          </a:bodyPr>
          <a:lstStyle/>
          <a:p>
            <a:pPr>
              <a:spcAft>
                <a:spcPts val="1200"/>
              </a:spcAft>
              <a:buClr>
                <a:srgbClr val="A7FFE2"/>
              </a:buClr>
              <a:buFont typeface="Arial" pitchFamily="34" charset="0"/>
              <a:buChar char="•"/>
            </a:pPr>
            <a:r>
              <a:rPr lang="en-US" sz="54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 I Know Your Works</a:t>
            </a:r>
          </a:p>
        </p:txBody>
      </p:sp>
      <p:sp>
        <p:nvSpPr>
          <p:cNvPr id="9" name="TextBox 8"/>
          <p:cNvSpPr txBox="1"/>
          <p:nvPr/>
        </p:nvSpPr>
        <p:spPr>
          <a:xfrm>
            <a:off x="880947" y="4059193"/>
            <a:ext cx="8263053" cy="923330"/>
          </a:xfrm>
          <a:prstGeom prst="rect">
            <a:avLst/>
          </a:prstGeom>
          <a:noFill/>
        </p:spPr>
        <p:txBody>
          <a:bodyPr wrap="square" rtlCol="0">
            <a:spAutoFit/>
          </a:bodyPr>
          <a:lstStyle/>
          <a:p>
            <a:pPr>
              <a:spcAft>
                <a:spcPts val="1200"/>
              </a:spcAft>
              <a:buClr>
                <a:srgbClr val="A7FFE2"/>
              </a:buClr>
              <a:buFont typeface="Arial" pitchFamily="34" charset="0"/>
              <a:buChar char="•"/>
            </a:pPr>
            <a:r>
              <a:rPr lang="en-US" sz="54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 I Have Set Before You</a:t>
            </a:r>
          </a:p>
        </p:txBody>
      </p:sp>
      <p:sp>
        <p:nvSpPr>
          <p:cNvPr id="13" name="TextBox 12"/>
          <p:cNvSpPr txBox="1"/>
          <p:nvPr/>
        </p:nvSpPr>
        <p:spPr>
          <a:xfrm>
            <a:off x="1225512" y="4624180"/>
            <a:ext cx="7918488" cy="923330"/>
          </a:xfrm>
          <a:prstGeom prst="rect">
            <a:avLst/>
          </a:prstGeom>
          <a:noFill/>
        </p:spPr>
        <p:txBody>
          <a:bodyPr wrap="square" rtlCol="0">
            <a:spAutoFit/>
          </a:bodyPr>
          <a:lstStyle/>
          <a:p>
            <a:pPr>
              <a:spcAft>
                <a:spcPts val="1200"/>
              </a:spcAft>
              <a:buClr>
                <a:srgbClr val="A7FFE2"/>
              </a:buClr>
            </a:pPr>
            <a:r>
              <a:rPr lang="en-US" sz="54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An Open Door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Scale>
                                      <p:cBhvr>
                                        <p:cTn id="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
                                        </p:tgtEl>
                                        <p:attrNameLst>
                                          <p:attrName>ppt_x</p:attrName>
                                          <p:attrName>ppt_y</p:attrName>
                                        </p:attrNameLst>
                                      </p:cBhvr>
                                    </p:animMotion>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Scale>
                                      <p:cBhvr>
                                        <p:cTn id="1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9"/>
                                        </p:tgtEl>
                                        <p:attrNameLst>
                                          <p:attrName>ppt_x</p:attrName>
                                          <p:attrName>ppt_y</p:attrName>
                                        </p:attrNameLst>
                                      </p:cBhvr>
                                    </p:animMotion>
                                    <p:animEffect transition="in" filter="fade">
                                      <p:cBhvr>
                                        <p:cTn id="16" dur="1000"/>
                                        <p:tgtEl>
                                          <p:spTgt spid="9"/>
                                        </p:tgtEl>
                                      </p:cBhvr>
                                    </p:animEffect>
                                  </p:childTnLst>
                                </p:cTn>
                              </p:par>
                              <p:par>
                                <p:cTn id="17" presetID="52"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Scale>
                                      <p:cBhvr>
                                        <p:cTn id="19"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3"/>
                                        </p:tgtEl>
                                        <p:attrNameLst>
                                          <p:attrName>ppt_x</p:attrName>
                                          <p:attrName>ppt_y</p:attrName>
                                        </p:attrNameLst>
                                      </p:cBhvr>
                                    </p:animMotion>
                                    <p:animEffect transition="in" filter="fade">
                                      <p:cBhvr>
                                        <p:cTn id="2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He Has Nothing Bad To</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Say About Them…</a:t>
            </a:r>
          </a:p>
        </p:txBody>
      </p:sp>
      <p:sp>
        <p:nvSpPr>
          <p:cNvPr id="10" name="Rectangle 9"/>
          <p:cNvSpPr>
            <a:spLocks noChangeArrowheads="1"/>
          </p:cNvSpPr>
          <p:nvPr/>
        </p:nvSpPr>
        <p:spPr bwMode="auto">
          <a:xfrm>
            <a:off x="190500" y="3272048"/>
            <a:ext cx="8763000" cy="3285399"/>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1" name="Text Box 5"/>
          <p:cNvSpPr txBox="1">
            <a:spLocks noChangeArrowheads="1"/>
          </p:cNvSpPr>
          <p:nvPr/>
        </p:nvSpPr>
        <p:spPr bwMode="auto">
          <a:xfrm>
            <a:off x="271061" y="3329698"/>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8:1</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There is therefore now no condemnation to them which are in Christ Jesus, who walk not after the flesh, but after the Spirit.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9" name="Rectangle 8"/>
          <p:cNvSpPr>
            <a:spLocks noChangeArrowheads="1"/>
          </p:cNvSpPr>
          <p:nvPr/>
        </p:nvSpPr>
        <p:spPr bwMode="auto">
          <a:xfrm>
            <a:off x="190500" y="3147511"/>
            <a:ext cx="8763000" cy="3710489"/>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sz="3800"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2" name="Text Box 5"/>
          <p:cNvSpPr txBox="1">
            <a:spLocks noChangeArrowheads="1"/>
          </p:cNvSpPr>
          <p:nvPr/>
        </p:nvSpPr>
        <p:spPr bwMode="auto">
          <a:xfrm>
            <a:off x="271061" y="3197360"/>
            <a:ext cx="8601878" cy="3600986"/>
          </a:xfrm>
          <a:prstGeom prst="rect">
            <a:avLst/>
          </a:prstGeom>
          <a:noFill/>
          <a:ln w="9525">
            <a:noFill/>
            <a:miter lim="800000"/>
            <a:headEnd/>
            <a:tailEnd/>
          </a:ln>
          <a:effectLst/>
        </p:spPr>
        <p:txBody>
          <a:bodyPr wrap="square">
            <a:spAutoFit/>
          </a:bodyPr>
          <a:lstStyle/>
          <a:p>
            <a: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3:8b</a:t>
            </a:r>
            <a:b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800" dirty="0" smtClean="0">
                <a:solidFill>
                  <a:schemeClr val="tx1">
                    <a:lumMod val="65000"/>
                    <a:lumOff val="35000"/>
                  </a:schemeClr>
                </a:solidFill>
              </a:rPr>
              <a:t>I know thy works: behold, I have set before thee an open door, and no man can shut it: </a:t>
            </a:r>
            <a:r>
              <a:rPr lang="en-US" sz="3800" dirty="0" smtClean="0">
                <a:solidFill>
                  <a:schemeClr val="bg1"/>
                </a:solidFill>
              </a:rPr>
              <a:t>for thou hast a little strength, and hast kept my word, and hast not denied my name.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10" name="TextBox 9"/>
          <p:cNvSpPr txBox="1"/>
          <p:nvPr/>
        </p:nvSpPr>
        <p:spPr>
          <a:xfrm>
            <a:off x="156413" y="3681531"/>
            <a:ext cx="8831174" cy="1759649"/>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“You Have Little Strength”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065214"/>
            <a:ext cx="8763000" cy="364038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122864"/>
            <a:ext cx="8601878" cy="3508653"/>
          </a:xfrm>
          <a:prstGeom prst="rect">
            <a:avLst/>
          </a:prstGeom>
          <a:noFill/>
          <a:ln w="9525">
            <a:noFill/>
            <a:miter lim="800000"/>
            <a:headEnd/>
            <a:tailEnd/>
          </a:ln>
          <a:effectLst/>
        </p:spPr>
        <p:txBody>
          <a:bodyPr wrap="square">
            <a:spAutoFit/>
          </a:bodyPr>
          <a:lstStyle/>
          <a:p>
            <a:r>
              <a:rPr lang="en-US" sz="37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Corinthians 12:9-10</a:t>
            </a:r>
            <a:br>
              <a:rPr lang="en-US" sz="37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700" dirty="0" smtClean="0">
                <a:solidFill>
                  <a:srgbClr val="99CC00"/>
                </a:solidFill>
              </a:rPr>
              <a:t>9</a:t>
            </a:r>
            <a:r>
              <a:rPr lang="en-US" sz="3700" dirty="0" smtClean="0">
                <a:solidFill>
                  <a:schemeClr val="bg1"/>
                </a:solidFill>
              </a:rPr>
              <a:t> And he said unto me, My grace is sufficient for thee: for my strength is made perfect in weakness. Most gladly therefore will I rather glory in my infirmities, that the power of Christ may rest upon me.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065214"/>
            <a:ext cx="8763000" cy="379278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122864"/>
            <a:ext cx="8601878" cy="3600986"/>
          </a:xfrm>
          <a:prstGeom prst="rect">
            <a:avLst/>
          </a:prstGeom>
          <a:noFill/>
          <a:ln w="9525">
            <a:noFill/>
            <a:miter lim="800000"/>
            <a:headEnd/>
            <a:tailEnd/>
          </a:ln>
          <a:effectLst/>
        </p:spPr>
        <p:txBody>
          <a:bodyPr wrap="square">
            <a:spAutoFit/>
          </a:bodyPr>
          <a:lstStyle/>
          <a:p>
            <a: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Corinthians 12:9-10</a:t>
            </a:r>
            <a:b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800" dirty="0" smtClean="0">
                <a:solidFill>
                  <a:srgbClr val="99CC00"/>
                </a:solidFill>
              </a:rPr>
              <a:t>10</a:t>
            </a:r>
            <a:r>
              <a:rPr lang="en-US" sz="3800" dirty="0" smtClean="0">
                <a:solidFill>
                  <a:schemeClr val="bg1"/>
                </a:solidFill>
              </a:rPr>
              <a:t> Therefore I take pleasure in infirmities, in reproaches, in necessities, in persecutions, in distresses for Christ's sake: for when I am weak, then am I strong.</a:t>
            </a: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446225"/>
            <a:ext cx="8763000" cy="2638900"/>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488403"/>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1 Corinthians 1:25-29</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25</a:t>
            </a:r>
            <a:r>
              <a:rPr lang="en-US" dirty="0" smtClean="0">
                <a:solidFill>
                  <a:schemeClr val="bg1"/>
                </a:solidFill>
              </a:rPr>
              <a:t> Because the foolishness of God is wiser than men; and the weakness of God is stronger than men. </a:t>
            </a: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206732"/>
            <a:ext cx="8763000" cy="3281157"/>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262261"/>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1 Corinthians 1:25-29</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26</a:t>
            </a:r>
            <a:r>
              <a:rPr lang="en-US" dirty="0" smtClean="0">
                <a:solidFill>
                  <a:schemeClr val="bg1"/>
                </a:solidFill>
              </a:rPr>
              <a:t> For ye see your calling, brethren, how that not many wise men after the flesh, not many mighty, not many noble, are called:</a:t>
            </a: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065214"/>
            <a:ext cx="8763000" cy="379278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122864"/>
            <a:ext cx="8601878" cy="3600986"/>
          </a:xfrm>
          <a:prstGeom prst="rect">
            <a:avLst/>
          </a:prstGeom>
          <a:noFill/>
          <a:ln w="9525">
            <a:noFill/>
            <a:miter lim="800000"/>
            <a:headEnd/>
            <a:tailEnd/>
          </a:ln>
          <a:effectLst/>
        </p:spPr>
        <p:txBody>
          <a:bodyPr wrap="square">
            <a:spAutoFit/>
          </a:bodyPr>
          <a:lstStyle/>
          <a:p>
            <a: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1 Corinthians 1:25-29</a:t>
            </a:r>
            <a:b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800" dirty="0" smtClean="0">
                <a:solidFill>
                  <a:srgbClr val="99CC00"/>
                </a:solidFill>
              </a:rPr>
              <a:t>27</a:t>
            </a:r>
            <a:r>
              <a:rPr lang="en-US" sz="3800" dirty="0" smtClean="0">
                <a:solidFill>
                  <a:schemeClr val="bg1"/>
                </a:solidFill>
              </a:rPr>
              <a:t> But God hath chosen the foolish things of the world to confound the wise; and God hath chosen the weak things of the world to confound the things which are mighty; </a:t>
            </a: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184960"/>
            <a:ext cx="8763000" cy="3302929"/>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251375"/>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1 Corinthians 1:25-29</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28</a:t>
            </a:r>
            <a:r>
              <a:rPr lang="en-US" dirty="0" smtClean="0">
                <a:solidFill>
                  <a:schemeClr val="bg1"/>
                </a:solidFill>
              </a:rPr>
              <a:t> And base things of the world, and things which are despised, hath God chosen, yea, and things which are not, to bring to </a:t>
            </a:r>
            <a:r>
              <a:rPr lang="en-US" dirty="0" err="1" smtClean="0">
                <a:solidFill>
                  <a:schemeClr val="bg1"/>
                </a:solidFill>
              </a:rPr>
              <a:t>nought</a:t>
            </a:r>
            <a:r>
              <a:rPr lang="en-US" dirty="0" smtClean="0">
                <a:solidFill>
                  <a:schemeClr val="bg1"/>
                </a:solidFill>
              </a:rPr>
              <a:t> things that are:</a:t>
            </a: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576856"/>
            <a:ext cx="8763000" cy="2061957"/>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638338"/>
            <a:ext cx="8601878" cy="193899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1 Corinthians 1:25-29</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29</a:t>
            </a:r>
            <a:r>
              <a:rPr lang="en-US" dirty="0" smtClean="0">
                <a:solidFill>
                  <a:schemeClr val="bg1"/>
                </a:solidFill>
              </a:rPr>
              <a:t> That no flesh should glory in his presence. </a:t>
            </a: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10" name="TextBox 9"/>
          <p:cNvSpPr txBox="1"/>
          <p:nvPr/>
        </p:nvSpPr>
        <p:spPr>
          <a:xfrm>
            <a:off x="156413" y="3681531"/>
            <a:ext cx="8831174" cy="1754326"/>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“You Have Kept</a:t>
            </a:r>
            <a:b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My Word”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522427"/>
            <a:ext cx="8763000" cy="2072842"/>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589352"/>
            <a:ext cx="8601878" cy="193899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Psalm 119:89</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For ever, O LORD, thy word is settled in heaven.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522427"/>
            <a:ext cx="8763000" cy="2072842"/>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589352"/>
            <a:ext cx="8601878" cy="193899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Psalm 119:105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Thy word is a lamp unto my feet, and a light unto my path.</a:t>
            </a: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500654"/>
            <a:ext cx="8763000" cy="2660659"/>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553711"/>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Psalm 119:130</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The entrance of thy words </a:t>
            </a:r>
            <a:r>
              <a:rPr lang="en-US" dirty="0" err="1" smtClean="0">
                <a:solidFill>
                  <a:schemeClr val="bg1"/>
                </a:solidFill>
              </a:rPr>
              <a:t>giveth</a:t>
            </a:r>
            <a:r>
              <a:rPr lang="en-US" dirty="0" smtClean="0">
                <a:solidFill>
                  <a:schemeClr val="bg1"/>
                </a:solidFill>
              </a:rPr>
              <a:t> light; it </a:t>
            </a:r>
            <a:r>
              <a:rPr lang="en-US" dirty="0" err="1" smtClean="0">
                <a:solidFill>
                  <a:schemeClr val="bg1"/>
                </a:solidFill>
              </a:rPr>
              <a:t>giveth</a:t>
            </a:r>
            <a:r>
              <a:rPr lang="en-US" dirty="0" smtClean="0">
                <a:solidFill>
                  <a:schemeClr val="bg1"/>
                </a:solidFill>
              </a:rPr>
              <a:t> understanding unto the simple.</a:t>
            </a: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522427"/>
            <a:ext cx="8763000" cy="2072842"/>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589352"/>
            <a:ext cx="8601878" cy="193899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Psalm 119:140</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Thy word is very pure: therefore thy servant </a:t>
            </a:r>
            <a:r>
              <a:rPr lang="en-US" dirty="0" err="1" smtClean="0">
                <a:solidFill>
                  <a:schemeClr val="bg1"/>
                </a:solidFill>
              </a:rPr>
              <a:t>loveth</a:t>
            </a:r>
            <a:r>
              <a:rPr lang="en-US" dirty="0" smtClean="0">
                <a:solidFill>
                  <a:schemeClr val="bg1"/>
                </a:solidFill>
              </a:rPr>
              <a:t> it.</a:t>
            </a:r>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10" name="TextBox 9"/>
          <p:cNvSpPr txBox="1"/>
          <p:nvPr/>
        </p:nvSpPr>
        <p:spPr>
          <a:xfrm>
            <a:off x="156413" y="3681531"/>
            <a:ext cx="8831174" cy="1754326"/>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“You Have Confessed My Name Openly”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250276"/>
            <a:ext cx="8763000" cy="3281151"/>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317202"/>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10:9-11</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9</a:t>
            </a:r>
            <a:r>
              <a:rPr lang="en-US" dirty="0" smtClean="0">
                <a:solidFill>
                  <a:schemeClr val="bg1"/>
                </a:solidFill>
              </a:rPr>
              <a:t> That if thou </a:t>
            </a:r>
            <a:r>
              <a:rPr lang="en-US" dirty="0" err="1" smtClean="0">
                <a:solidFill>
                  <a:schemeClr val="bg1"/>
                </a:solidFill>
              </a:rPr>
              <a:t>shalt</a:t>
            </a:r>
            <a:r>
              <a:rPr lang="en-US" dirty="0" smtClean="0">
                <a:solidFill>
                  <a:schemeClr val="bg1"/>
                </a:solidFill>
              </a:rPr>
              <a:t> confess with thy mouth the Lord Jesus, and </a:t>
            </a:r>
            <a:r>
              <a:rPr lang="en-US" dirty="0" err="1" smtClean="0">
                <a:solidFill>
                  <a:schemeClr val="bg1"/>
                </a:solidFill>
              </a:rPr>
              <a:t>shalt</a:t>
            </a:r>
            <a:r>
              <a:rPr lang="en-US" dirty="0" smtClean="0">
                <a:solidFill>
                  <a:schemeClr val="bg1"/>
                </a:solidFill>
              </a:rPr>
              <a:t> believe in </a:t>
            </a:r>
            <a:r>
              <a:rPr lang="en-US" dirty="0" err="1" smtClean="0">
                <a:solidFill>
                  <a:schemeClr val="bg1"/>
                </a:solidFill>
              </a:rPr>
              <a:t>thine</a:t>
            </a:r>
            <a:r>
              <a:rPr lang="en-US" dirty="0" smtClean="0">
                <a:solidFill>
                  <a:schemeClr val="bg1"/>
                </a:solidFill>
              </a:rPr>
              <a:t> heart that God hath raised him from the dead, thou </a:t>
            </a:r>
            <a:r>
              <a:rPr lang="en-US" dirty="0" err="1" smtClean="0">
                <a:solidFill>
                  <a:schemeClr val="bg1"/>
                </a:solidFill>
              </a:rPr>
              <a:t>shalt</a:t>
            </a:r>
            <a:r>
              <a:rPr lang="en-US" dirty="0" smtClean="0">
                <a:solidFill>
                  <a:schemeClr val="bg1"/>
                </a:solidFill>
              </a:rPr>
              <a:t> be saved.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250276"/>
            <a:ext cx="8763000" cy="327026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317202"/>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10:9-11</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10</a:t>
            </a:r>
            <a:r>
              <a:rPr lang="en-US" dirty="0" smtClean="0">
                <a:solidFill>
                  <a:schemeClr val="bg1"/>
                </a:solidFill>
              </a:rPr>
              <a:t> For with the heart man believeth unto righteousness; and with the mouth confession is made unto salvation.</a:t>
            </a: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Commends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544199"/>
            <a:ext cx="8763000" cy="2072842"/>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611124"/>
            <a:ext cx="8601878" cy="193899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10:9-11</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11</a:t>
            </a:r>
            <a:r>
              <a:rPr lang="en-US" dirty="0" smtClean="0">
                <a:solidFill>
                  <a:schemeClr val="bg1"/>
                </a:solidFill>
              </a:rPr>
              <a:t> For the scripture </a:t>
            </a:r>
            <a:r>
              <a:rPr lang="en-US" dirty="0" err="1" smtClean="0">
                <a:solidFill>
                  <a:schemeClr val="bg1"/>
                </a:solidFill>
              </a:rPr>
              <a:t>saith</a:t>
            </a:r>
            <a:r>
              <a:rPr lang="en-US" dirty="0" smtClean="0">
                <a:solidFill>
                  <a:schemeClr val="bg1"/>
                </a:solidFill>
              </a:rPr>
              <a:t>, Whosoever believeth on him shall not be ashamed.</a:t>
            </a: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Promises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10" name="TextBox 9"/>
          <p:cNvSpPr txBox="1"/>
          <p:nvPr/>
        </p:nvSpPr>
        <p:spPr>
          <a:xfrm>
            <a:off x="156413" y="3592323"/>
            <a:ext cx="8831174" cy="2521268"/>
          </a:xfrm>
          <a:prstGeom prst="rect">
            <a:avLst/>
          </a:prstGeom>
          <a:noFill/>
        </p:spPr>
        <p:txBody>
          <a:bodyPr wrap="square" rtlCol="0">
            <a:spAutoFit/>
          </a:bodyPr>
          <a:lstStyle/>
          <a:p>
            <a:pPr algn="ctr">
              <a:lnSpc>
                <a:spcPct val="75000"/>
              </a:lnSpc>
              <a:spcAft>
                <a:spcPts val="1200"/>
              </a:spcAft>
            </a:pPr>
            <a:r>
              <a:rPr lang="en-US" sz="6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 Will Exalt You Above The Phonies And They Will Know I Love You”</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Promises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119644"/>
            <a:ext cx="8763000" cy="360772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186570"/>
            <a:ext cx="8601878" cy="3508653"/>
          </a:xfrm>
          <a:prstGeom prst="rect">
            <a:avLst/>
          </a:prstGeom>
          <a:noFill/>
          <a:ln w="9525">
            <a:noFill/>
            <a:miter lim="800000"/>
            <a:headEnd/>
            <a:tailEnd/>
          </a:ln>
          <a:effectLst/>
        </p:spPr>
        <p:txBody>
          <a:bodyPr wrap="square">
            <a:spAutoFit/>
          </a:bodyPr>
          <a:lstStyle/>
          <a:p>
            <a:r>
              <a:rPr lang="en-US" sz="37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3:9</a:t>
            </a:r>
            <a:br>
              <a:rPr lang="en-US" sz="37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700" dirty="0" smtClean="0">
                <a:solidFill>
                  <a:schemeClr val="bg1"/>
                </a:solidFill>
              </a:rPr>
              <a:t>Behold, I will make them of the synagogue of Satan, which say they are Jews, and are not, but do lie; behold, I will make them to come and worship before thy feet, and to know that I have loved thee.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Promises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10" name="TextBox 9"/>
          <p:cNvSpPr txBox="1"/>
          <p:nvPr/>
        </p:nvSpPr>
        <p:spPr>
          <a:xfrm>
            <a:off x="156413" y="3491964"/>
            <a:ext cx="8831174" cy="2590646"/>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 Will Keep You</a:t>
            </a:r>
            <a:b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From The Hour</a:t>
            </a:r>
            <a:b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Of Temptation”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Promises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119644"/>
            <a:ext cx="8763000" cy="373835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186570"/>
            <a:ext cx="8601878" cy="3600986"/>
          </a:xfrm>
          <a:prstGeom prst="rect">
            <a:avLst/>
          </a:prstGeom>
          <a:noFill/>
          <a:ln w="9525">
            <a:noFill/>
            <a:miter lim="800000"/>
            <a:headEnd/>
            <a:tailEnd/>
          </a:ln>
          <a:effectLst/>
        </p:spPr>
        <p:txBody>
          <a:bodyPr wrap="square">
            <a:spAutoFit/>
          </a:bodyPr>
          <a:lstStyle/>
          <a:p>
            <a: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3:10-11</a:t>
            </a:r>
            <a:b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800" dirty="0" smtClean="0">
                <a:solidFill>
                  <a:srgbClr val="99CC00"/>
                </a:solidFill>
              </a:rPr>
              <a:t>10</a:t>
            </a:r>
            <a:r>
              <a:rPr lang="en-US" sz="3800" dirty="0" smtClean="0">
                <a:solidFill>
                  <a:schemeClr val="bg1"/>
                </a:solidFill>
              </a:rPr>
              <a:t> Because thou hast kept the word of my patience, I also will keep thee from the hour of temptation, which shall come upon all the world, to try them that dwell upon the earth.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Promises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380908"/>
            <a:ext cx="8763000" cy="2715099"/>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461185"/>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3:10-11</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11</a:t>
            </a:r>
            <a:r>
              <a:rPr lang="en-US" dirty="0" smtClean="0">
                <a:solidFill>
                  <a:schemeClr val="bg1"/>
                </a:solidFill>
              </a:rPr>
              <a:t> Behold, I come quickly: hold that fast which thou hast, that no man take thy crown.</a:t>
            </a:r>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Promises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10" name="TextBox 9"/>
          <p:cNvSpPr txBox="1"/>
          <p:nvPr/>
        </p:nvSpPr>
        <p:spPr>
          <a:xfrm>
            <a:off x="156413" y="3491964"/>
            <a:ext cx="8831174" cy="2590646"/>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 Will Make You</a:t>
            </a:r>
            <a:b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 Pillar In The</a:t>
            </a:r>
            <a:b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Temple Of God”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Promises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500654"/>
            <a:ext cx="8763000" cy="264978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548274"/>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3:12a</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Him that </a:t>
            </a:r>
            <a:r>
              <a:rPr lang="en-US" dirty="0" err="1" smtClean="0">
                <a:solidFill>
                  <a:schemeClr val="bg1"/>
                </a:solidFill>
              </a:rPr>
              <a:t>overcometh</a:t>
            </a:r>
            <a:r>
              <a:rPr lang="en-US" dirty="0" smtClean="0">
                <a:solidFill>
                  <a:schemeClr val="bg1"/>
                </a:solidFill>
              </a:rPr>
              <a:t> will I make a pillar in the temple of my God, and he shall go no more out…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Promises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10" name="TextBox 9"/>
          <p:cNvSpPr txBox="1"/>
          <p:nvPr/>
        </p:nvSpPr>
        <p:spPr>
          <a:xfrm>
            <a:off x="156413" y="3491964"/>
            <a:ext cx="8831174" cy="1754326"/>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 Will Write Up You ‘My New Name’”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41238"/>
            <a:ext cx="8871858" cy="1446550"/>
          </a:xfrm>
          <a:prstGeom prst="rect">
            <a:avLst/>
          </a:prstGeom>
          <a:noFill/>
        </p:spPr>
        <p:txBody>
          <a:bodyPr wrap="square" rtlCol="0">
            <a:spAutoFit/>
          </a:bodyPr>
          <a:lstStyle/>
          <a:p>
            <a:pPr algn="ctr">
              <a:spcAft>
                <a:spcPts val="1200"/>
              </a:spcAft>
            </a:pPr>
            <a:r>
              <a:rPr lang="en-US" sz="88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PHILADELPHIA</a:t>
            </a:r>
          </a:p>
        </p:txBody>
      </p:sp>
      <p:sp>
        <p:nvSpPr>
          <p:cNvPr id="2" name="TextBox 1"/>
          <p:cNvSpPr txBox="1"/>
          <p:nvPr/>
        </p:nvSpPr>
        <p:spPr>
          <a:xfrm>
            <a:off x="136071" y="94916"/>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8" name="TextBox 7"/>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Promises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This Church…</a:t>
            </a:r>
          </a:p>
        </p:txBody>
      </p:sp>
      <p:sp>
        <p:nvSpPr>
          <p:cNvPr id="7" name="Rectangle 6"/>
          <p:cNvSpPr>
            <a:spLocks noChangeArrowheads="1"/>
          </p:cNvSpPr>
          <p:nvPr/>
        </p:nvSpPr>
        <p:spPr bwMode="auto">
          <a:xfrm>
            <a:off x="190500" y="3119644"/>
            <a:ext cx="8763000" cy="354241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9" name="Text Box 5"/>
          <p:cNvSpPr txBox="1">
            <a:spLocks noChangeArrowheads="1"/>
          </p:cNvSpPr>
          <p:nvPr/>
        </p:nvSpPr>
        <p:spPr bwMode="auto">
          <a:xfrm>
            <a:off x="271061" y="3182690"/>
            <a:ext cx="8601878" cy="3416320"/>
          </a:xfrm>
          <a:prstGeom prst="rect">
            <a:avLst/>
          </a:prstGeom>
          <a:noFill/>
          <a:ln w="9525">
            <a:noFill/>
            <a:miter lim="800000"/>
            <a:headEnd/>
            <a:tailEnd/>
          </a:ln>
          <a:effectLst/>
        </p:spPr>
        <p:txBody>
          <a:bodyPr wrap="square">
            <a:spAutoFit/>
          </a:bodyPr>
          <a:lstStyle/>
          <a:p>
            <a:r>
              <a:rPr lang="en-US" sz="36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3:12b</a:t>
            </a:r>
            <a:br>
              <a:rPr lang="en-US" sz="36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600" dirty="0" smtClean="0">
                <a:solidFill>
                  <a:schemeClr val="bg1"/>
                </a:solidFill>
                <a:effectLst>
                  <a:outerShdw blurRad="50800" dist="38100" dir="2700000" algn="tl" rotWithShape="0">
                    <a:prstClr val="black">
                      <a:alpha val="40000"/>
                    </a:prstClr>
                  </a:outerShdw>
                  <a:reflection blurRad="6350" stA="55000" endA="300" endPos="45500" dir="5400000" sy="-100000" algn="bl" rotWithShape="0"/>
                </a:effectLst>
              </a:rPr>
              <a:t>…</a:t>
            </a:r>
            <a:r>
              <a:rPr lang="en-US" sz="3600" dirty="0" smtClean="0">
                <a:solidFill>
                  <a:schemeClr val="bg1"/>
                </a:solidFill>
              </a:rPr>
              <a:t>and I will write upon him the name of my God, and the name of the city of my God, which is new Jerusalem, which cometh down out of heaven from my God: and I will write upon him my new name.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State Of The Church - 03.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8207" y="1911277"/>
            <a:ext cx="8987587" cy="3078728"/>
          </a:xfrm>
          <a:prstGeom prst="rect">
            <a:avLst/>
          </a:prstGeom>
          <a:noFill/>
        </p:spPr>
        <p:txBody>
          <a:bodyPr wrap="square" rtlCol="0">
            <a:spAutoFit/>
          </a:bodyPr>
          <a:lstStyle/>
          <a:p>
            <a:pPr algn="ctr">
              <a:lnSpc>
                <a:spcPct val="85000"/>
              </a:lnSpc>
              <a:spcAft>
                <a:spcPts val="1200"/>
              </a:spcAft>
            </a:pPr>
            <a:r>
              <a:rPr lang="en-US" sz="7500" dirty="0" smtClean="0">
                <a:ln w="3175">
                  <a:solidFill>
                    <a:schemeClr val="tx1"/>
                  </a:solidFill>
                </a:ln>
                <a:solidFill>
                  <a:srgbClr val="00FFFF"/>
                </a:solidFill>
                <a:effectLst>
                  <a:outerShdw blurRad="101600" dist="63500" dir="2700000" algn="tl" rotWithShape="0">
                    <a:schemeClr val="tx1">
                      <a:alpha val="70000"/>
                    </a:schemeClr>
                  </a:outerShdw>
                </a:effectLst>
                <a:latin typeface="blzee" pitchFamily="2" charset="0"/>
              </a:rPr>
              <a:t>In The Last Days, There Will Be A </a:t>
            </a:r>
            <a:r>
              <a:rPr lang="en-US" sz="7500" dirty="0" smtClean="0">
                <a:ln w="3175">
                  <a:solidFill>
                    <a:schemeClr val="tx1"/>
                  </a:solidFill>
                </a:ln>
                <a:solidFill>
                  <a:srgbClr val="99FF99"/>
                </a:solidFill>
                <a:effectLst>
                  <a:outerShdw blurRad="101600" dist="63500" dir="2700000" algn="tl" rotWithShape="0">
                    <a:schemeClr val="tx1">
                      <a:alpha val="70000"/>
                    </a:schemeClr>
                  </a:outerShdw>
                </a:effectLst>
                <a:latin typeface="blzee" pitchFamily="2" charset="0"/>
              </a:rPr>
              <a:t>TRUE CHURCH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8207" y="2597522"/>
            <a:ext cx="8987587" cy="1662956"/>
          </a:xfrm>
          <a:prstGeom prst="rect">
            <a:avLst/>
          </a:prstGeom>
          <a:noFill/>
        </p:spPr>
        <p:txBody>
          <a:bodyPr wrap="square" rtlCol="0">
            <a:spAutoFit/>
          </a:bodyPr>
          <a:lstStyle/>
          <a:p>
            <a:pPr algn="ctr">
              <a:lnSpc>
                <a:spcPct val="85000"/>
              </a:lnSpc>
              <a:spcAft>
                <a:spcPts val="1200"/>
              </a:spcAft>
            </a:pPr>
            <a:r>
              <a:rPr lang="en-US" sz="115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BUT...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8207" y="1949364"/>
            <a:ext cx="8987587" cy="2959272"/>
          </a:xfrm>
          <a:prstGeom prst="rect">
            <a:avLst/>
          </a:prstGeom>
          <a:noFill/>
        </p:spPr>
        <p:txBody>
          <a:bodyPr wrap="square" rtlCol="0">
            <a:spAutoFit/>
          </a:bodyPr>
          <a:lstStyle/>
          <a:p>
            <a:pPr algn="ctr">
              <a:lnSpc>
                <a:spcPct val="85000"/>
              </a:lnSpc>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lzee" pitchFamily="2" charset="0"/>
              </a:rPr>
              <a:t>In The Last Days There Will Be A </a:t>
            </a:r>
            <a:r>
              <a:rPr lang="en-US" sz="7200" dirty="0" smtClean="0">
                <a:ln w="3175">
                  <a:solidFill>
                    <a:schemeClr val="tx1"/>
                  </a:solidFill>
                </a:ln>
                <a:solidFill>
                  <a:srgbClr val="99FF99"/>
                </a:solidFill>
                <a:effectLst>
                  <a:outerShdw blurRad="101600" dist="63500" dir="2700000" algn="tl" rotWithShape="0">
                    <a:schemeClr val="tx1">
                      <a:alpha val="70000"/>
                    </a:schemeClr>
                  </a:outerShdw>
                </a:effectLst>
                <a:latin typeface="blzee" pitchFamily="2" charset="0"/>
              </a:rPr>
              <a:t>FALSE CHURCH </a:t>
            </a: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lzee" pitchFamily="2" charset="0"/>
              </a:rPr>
              <a:t>Also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5" name="Rectangle 4"/>
          <p:cNvSpPr>
            <a:spLocks noChangeArrowheads="1"/>
          </p:cNvSpPr>
          <p:nvPr/>
        </p:nvSpPr>
        <p:spPr bwMode="auto">
          <a:xfrm>
            <a:off x="190500" y="2085538"/>
            <a:ext cx="8763000" cy="3868952"/>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6" name="Text Box 5"/>
          <p:cNvSpPr txBox="1">
            <a:spLocks noChangeArrowheads="1"/>
          </p:cNvSpPr>
          <p:nvPr/>
        </p:nvSpPr>
        <p:spPr bwMode="auto">
          <a:xfrm>
            <a:off x="271061" y="2127188"/>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3:14</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And unto the angel of the church of the </a:t>
            </a:r>
            <a:r>
              <a:rPr lang="en-US" dirty="0" err="1" smtClean="0">
                <a:solidFill>
                  <a:schemeClr val="bg1"/>
                </a:solidFill>
              </a:rPr>
              <a:t>Laodiceans</a:t>
            </a:r>
            <a:r>
              <a:rPr lang="en-US" dirty="0" smtClean="0">
                <a:solidFill>
                  <a:schemeClr val="bg1"/>
                </a:solidFill>
              </a:rPr>
              <a:t> write; These things </a:t>
            </a:r>
            <a:r>
              <a:rPr lang="en-US" dirty="0" err="1" smtClean="0">
                <a:solidFill>
                  <a:schemeClr val="bg1"/>
                </a:solidFill>
              </a:rPr>
              <a:t>saith</a:t>
            </a:r>
            <a:r>
              <a:rPr lang="en-US" dirty="0" smtClean="0">
                <a:solidFill>
                  <a:schemeClr val="bg1"/>
                </a:solidFill>
              </a:rPr>
              <a:t> the Amen, the faithful and true witness, the beginning of the creation of God;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3" presetClass="entr" presetSubtype="3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strVal val="(6*min(max(#ppt_w*#ppt_h,.3),1)-7.4)/-.7*#ppt_w"/>
                                          </p:val>
                                        </p:tav>
                                        <p:tav tm="100000">
                                          <p:val>
                                            <p:strVal val="#ppt_w"/>
                                          </p:val>
                                        </p:tav>
                                      </p:tavLst>
                                    </p:anim>
                                    <p:anim calcmode="lin" valueType="num">
                                      <p:cBhvr>
                                        <p:cTn id="11" dur="1000" fill="hold"/>
                                        <p:tgtEl>
                                          <p:spTgt spid="2"/>
                                        </p:tgtEl>
                                        <p:attrNameLst>
                                          <p:attrName>ppt_h</p:attrName>
                                        </p:attrNameLst>
                                      </p:cBhvr>
                                      <p:tavLst>
                                        <p:tav tm="0">
                                          <p:val>
                                            <p:strVal val="(6*min(max(#ppt_w*#ppt_h,.3),1)-7.4)/-.7*#ppt_h"/>
                                          </p:val>
                                        </p:tav>
                                        <p:tav tm="100000">
                                          <p:val>
                                            <p:strVal val="#ppt_h"/>
                                          </p:val>
                                        </p:tav>
                                      </p:tavLst>
                                    </p:anim>
                                    <p:anim calcmode="lin" valueType="num">
                                      <p:cBhvr>
                                        <p:cTn id="12" dur="1000" fill="hold"/>
                                        <p:tgtEl>
                                          <p:spTgt spid="2"/>
                                        </p:tgtEl>
                                        <p:attrNameLst>
                                          <p:attrName>ppt_x</p:attrName>
                                        </p:attrNameLst>
                                      </p:cBhvr>
                                      <p:tavLst>
                                        <p:tav tm="0">
                                          <p:val>
                                            <p:fltVal val="0.5"/>
                                          </p:val>
                                        </p:tav>
                                        <p:tav tm="100000">
                                          <p:val>
                                            <p:strVal val="#ppt_x"/>
                                          </p:val>
                                        </p:tav>
                                      </p:tavLst>
                                    </p:anim>
                                    <p:anim calcmode="lin" valueType="num">
                                      <p:cBhvr>
                                        <p:cTn id="13" dur="1000" fill="hold"/>
                                        <p:tgtEl>
                                          <p:spTgt spid="2"/>
                                        </p:tgtEl>
                                        <p:attrNameLst>
                                          <p:attrName>ppt_y</p:attrName>
                                        </p:attrNameLst>
                                      </p:cBhvr>
                                      <p:tavLst>
                                        <p:tav tm="0">
                                          <p:val>
                                            <p:strVal val="1+(6*min(max(#ppt_w*#ppt_h,.3),1)-7.4)/-.7*#ppt_h/2"/>
                                          </p:val>
                                        </p:tav>
                                        <p:tav tm="100000">
                                          <p:val>
                                            <p:strVal val="#ppt_y"/>
                                          </p:val>
                                        </p:tav>
                                      </p:tavLst>
                                    </p:anim>
                                  </p:childTnLst>
                                </p:cTn>
                              </p:par>
                              <p:par>
                                <p:cTn id="14" presetID="23" presetClass="entr" presetSubtype="36"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strVal val="(6*min(max(#ppt_w*#ppt_h,.3),1)-7.4)/-.7*#ppt_w"/>
                                          </p:val>
                                        </p:tav>
                                        <p:tav tm="100000">
                                          <p:val>
                                            <p:strVal val="#ppt_w"/>
                                          </p:val>
                                        </p:tav>
                                      </p:tavLst>
                                    </p:anim>
                                    <p:anim calcmode="lin" valueType="num">
                                      <p:cBhvr>
                                        <p:cTn id="17" dur="1000" fill="hold"/>
                                        <p:tgtEl>
                                          <p:spTgt spid="3"/>
                                        </p:tgtEl>
                                        <p:attrNameLst>
                                          <p:attrName>ppt_h</p:attrName>
                                        </p:attrNameLst>
                                      </p:cBhvr>
                                      <p:tavLst>
                                        <p:tav tm="0">
                                          <p:val>
                                            <p:strVal val="(6*min(max(#ppt_w*#ppt_h,.3),1)-7.4)/-.7*#ppt_h"/>
                                          </p:val>
                                        </p:tav>
                                        <p:tav tm="100000">
                                          <p:val>
                                            <p:strVal val="#ppt_h"/>
                                          </p:val>
                                        </p:tav>
                                      </p:tavLst>
                                    </p:anim>
                                    <p:anim calcmode="lin" valueType="num">
                                      <p:cBhvr>
                                        <p:cTn id="18" dur="1000" fill="hold"/>
                                        <p:tgtEl>
                                          <p:spTgt spid="3"/>
                                        </p:tgtEl>
                                        <p:attrNameLst>
                                          <p:attrName>ppt_x</p:attrName>
                                        </p:attrNameLst>
                                      </p:cBhvr>
                                      <p:tavLst>
                                        <p:tav tm="0">
                                          <p:val>
                                            <p:fltVal val="0.5"/>
                                          </p:val>
                                        </p:tav>
                                        <p:tav tm="100000">
                                          <p:val>
                                            <p:strVal val="#ppt_x"/>
                                          </p:val>
                                        </p:tav>
                                      </p:tavLst>
                                    </p:anim>
                                    <p:anim calcmode="lin" valueType="num">
                                      <p:cBhvr>
                                        <p:cTn id="19" dur="1000" fill="hold"/>
                                        <p:tgtEl>
                                          <p:spTgt spid="3"/>
                                        </p:tgtEl>
                                        <p:attrNameLst>
                                          <p:attrName>ppt_y</p:attrName>
                                        </p:attrNameLst>
                                      </p:cBhvr>
                                      <p:tavLst>
                                        <p:tav tm="0">
                                          <p:val>
                                            <p:strVal val="1+(6*min(max(#ppt_w*#ppt_h,.3),1)-7.4)/-.7*#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2" grpId="0"/>
      <p:bldP spid="5" grpId="0" animBg="1"/>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7" name="TextBox 6"/>
          <p:cNvSpPr txBox="1"/>
          <p:nvPr/>
        </p:nvSpPr>
        <p:spPr>
          <a:xfrm>
            <a:off x="156413" y="2307224"/>
            <a:ext cx="8831174" cy="3554819"/>
          </a:xfrm>
          <a:prstGeom prst="rect">
            <a:avLst/>
          </a:prstGeom>
          <a:noFill/>
        </p:spPr>
        <p:txBody>
          <a:bodyPr wrap="square" rtlCol="0">
            <a:spAutoFit/>
          </a:bodyPr>
          <a:lstStyle/>
          <a:p>
            <a:pPr algn="ctr">
              <a:lnSpc>
                <a:spcPct val="75000"/>
              </a:lnSpc>
              <a:spcAft>
                <a:spcPts val="1200"/>
              </a:spcAft>
            </a:pPr>
            <a:r>
              <a:rPr lang="en-US" sz="7500" dirty="0" err="1"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Laodicea</a:t>
            </a:r>
            <a:r>
              <a:rPr lang="en-US" sz="7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Means “People Judge” Or “The Judgment</a:t>
            </a:r>
            <a:br>
              <a:rPr lang="en-US" sz="7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7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Of People”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6" name="TextBox 5"/>
          <p:cNvSpPr txBox="1"/>
          <p:nvPr/>
        </p:nvSpPr>
        <p:spPr>
          <a:xfrm>
            <a:off x="544287" y="1722051"/>
            <a:ext cx="8521508" cy="1107996"/>
          </a:xfrm>
          <a:prstGeom prst="rect">
            <a:avLst/>
          </a:prstGeom>
          <a:noFill/>
        </p:spPr>
        <p:txBody>
          <a:bodyPr wrap="square" rtlCol="0">
            <a:spAutoFit/>
          </a:bodyPr>
          <a:lstStyle/>
          <a:p>
            <a:pPr>
              <a:spcAft>
                <a:spcPts val="1200"/>
              </a:spcAft>
            </a:pPr>
            <a:r>
              <a:rPr lang="en-US" sz="66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Jesus Says…</a:t>
            </a:r>
          </a:p>
        </p:txBody>
      </p:sp>
      <p:sp>
        <p:nvSpPr>
          <p:cNvPr id="8" name="TextBox 7"/>
          <p:cNvSpPr txBox="1"/>
          <p:nvPr/>
        </p:nvSpPr>
        <p:spPr>
          <a:xfrm>
            <a:off x="707570" y="2680957"/>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I AM THE AMEN</a:t>
            </a:r>
          </a:p>
        </p:txBody>
      </p:sp>
      <p:sp>
        <p:nvSpPr>
          <p:cNvPr id="9" name="TextBox 8"/>
          <p:cNvSpPr txBox="1"/>
          <p:nvPr/>
        </p:nvSpPr>
        <p:spPr>
          <a:xfrm>
            <a:off x="707571" y="3323227"/>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 I AM THE FAITHFUL AND</a:t>
            </a:r>
          </a:p>
        </p:txBody>
      </p:sp>
      <p:sp>
        <p:nvSpPr>
          <p:cNvPr id="10" name="TextBox 9"/>
          <p:cNvSpPr txBox="1"/>
          <p:nvPr/>
        </p:nvSpPr>
        <p:spPr>
          <a:xfrm>
            <a:off x="1099457" y="3823979"/>
            <a:ext cx="8044540" cy="830997"/>
          </a:xfrm>
          <a:prstGeom prst="rect">
            <a:avLst/>
          </a:prstGeom>
          <a:noFill/>
        </p:spPr>
        <p:txBody>
          <a:bodyPr wrap="square" rtlCol="0">
            <a:spAutoFit/>
          </a:bodyPr>
          <a:lstStyle/>
          <a:p>
            <a:pPr>
              <a:spcAft>
                <a:spcPts val="1200"/>
              </a:spcAft>
              <a:buClr>
                <a:srgbClr val="A7FFE2"/>
              </a:buClr>
            </a:pPr>
            <a:r>
              <a:rPr lang="en-US" sz="48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TRUE WITNESS</a:t>
            </a:r>
          </a:p>
        </p:txBody>
      </p:sp>
      <p:sp>
        <p:nvSpPr>
          <p:cNvPr id="12" name="TextBox 11"/>
          <p:cNvSpPr txBox="1"/>
          <p:nvPr/>
        </p:nvSpPr>
        <p:spPr>
          <a:xfrm>
            <a:off x="707571" y="4466253"/>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I AM THE BEGINNING OF</a:t>
            </a:r>
          </a:p>
        </p:txBody>
      </p:sp>
      <p:sp>
        <p:nvSpPr>
          <p:cNvPr id="13" name="TextBox 12"/>
          <p:cNvSpPr txBox="1"/>
          <p:nvPr/>
        </p:nvSpPr>
        <p:spPr>
          <a:xfrm>
            <a:off x="1099460" y="4967005"/>
            <a:ext cx="8044540" cy="830997"/>
          </a:xfrm>
          <a:prstGeom prst="rect">
            <a:avLst/>
          </a:prstGeom>
          <a:noFill/>
        </p:spPr>
        <p:txBody>
          <a:bodyPr wrap="square" rtlCol="0">
            <a:spAutoFit/>
          </a:bodyPr>
          <a:lstStyle/>
          <a:p>
            <a:pPr>
              <a:spcAft>
                <a:spcPts val="1200"/>
              </a:spcAft>
              <a:buClr>
                <a:srgbClr val="A7FFE2"/>
              </a:buClr>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 CREATION OF GOD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2" grpId="0"/>
      <p:bldP spid="13"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11" name="TextBox 10"/>
          <p:cNvSpPr txBox="1"/>
          <p:nvPr/>
        </p:nvSpPr>
        <p:spPr>
          <a:xfrm>
            <a:off x="156413" y="2375211"/>
            <a:ext cx="8831174" cy="2868221"/>
          </a:xfrm>
          <a:prstGeom prst="rect">
            <a:avLst/>
          </a:prstGeom>
          <a:noFill/>
        </p:spPr>
        <p:txBody>
          <a:bodyPr wrap="square" rtlCol="0">
            <a:spAutoFit/>
          </a:bodyPr>
          <a:lstStyle/>
          <a:p>
            <a:pPr algn="ctr">
              <a:lnSpc>
                <a:spcPct val="75000"/>
              </a:lnSpc>
              <a:spcAft>
                <a:spcPts val="1200"/>
              </a:spcAft>
            </a:pPr>
            <a:r>
              <a:rPr lang="en-US" sz="8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Jesus Gives This Church No Commendation…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11" name="TextBox 10"/>
          <p:cNvSpPr txBox="1"/>
          <p:nvPr/>
        </p:nvSpPr>
        <p:spPr>
          <a:xfrm>
            <a:off x="156413" y="3148117"/>
            <a:ext cx="8831174" cy="998350"/>
          </a:xfrm>
          <a:prstGeom prst="rect">
            <a:avLst/>
          </a:prstGeom>
          <a:noFill/>
        </p:spPr>
        <p:txBody>
          <a:bodyPr wrap="square" rtlCol="0">
            <a:spAutoFit/>
          </a:bodyPr>
          <a:lstStyle/>
          <a:p>
            <a:pPr algn="ctr">
              <a:lnSpc>
                <a:spcPct val="75000"/>
              </a:lnSpc>
              <a:spcAft>
                <a:spcPts val="1200"/>
              </a:spcAft>
            </a:pPr>
            <a:r>
              <a:rPr lang="en-US" sz="7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Only Condemnation!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6" name="TextBox 5"/>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Has Nothing Good To Say About Them…</a:t>
            </a:r>
          </a:p>
        </p:txBody>
      </p:sp>
      <p:sp>
        <p:nvSpPr>
          <p:cNvPr id="7" name="Rectangle 6"/>
          <p:cNvSpPr>
            <a:spLocks noChangeArrowheads="1"/>
          </p:cNvSpPr>
          <p:nvPr/>
        </p:nvSpPr>
        <p:spPr bwMode="auto">
          <a:xfrm>
            <a:off x="190500" y="3446224"/>
            <a:ext cx="8763000" cy="2617129"/>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8" name="Text Box 5"/>
          <p:cNvSpPr txBox="1">
            <a:spLocks noChangeArrowheads="1"/>
          </p:cNvSpPr>
          <p:nvPr/>
        </p:nvSpPr>
        <p:spPr bwMode="auto">
          <a:xfrm>
            <a:off x="271061" y="3503874"/>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3:15-16</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15</a:t>
            </a:r>
            <a:r>
              <a:rPr lang="en-US" dirty="0" smtClean="0">
                <a:solidFill>
                  <a:schemeClr val="bg1"/>
                </a:solidFill>
              </a:rPr>
              <a:t> I know thy works, that thou art neither cold nor hot: I would thou wert cold or hot.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6" name="TextBox 5"/>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Has Nothing Good To Say About Them…</a:t>
            </a:r>
          </a:p>
        </p:txBody>
      </p:sp>
      <p:sp>
        <p:nvSpPr>
          <p:cNvPr id="7" name="Rectangle 6"/>
          <p:cNvSpPr>
            <a:spLocks noChangeArrowheads="1"/>
          </p:cNvSpPr>
          <p:nvPr/>
        </p:nvSpPr>
        <p:spPr bwMode="auto">
          <a:xfrm>
            <a:off x="190500" y="3446224"/>
            <a:ext cx="8763000" cy="264978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8" name="Text Box 5"/>
          <p:cNvSpPr txBox="1">
            <a:spLocks noChangeArrowheads="1"/>
          </p:cNvSpPr>
          <p:nvPr/>
        </p:nvSpPr>
        <p:spPr bwMode="auto">
          <a:xfrm>
            <a:off x="271061" y="3503874"/>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3:15-16</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16</a:t>
            </a:r>
            <a:r>
              <a:rPr lang="en-US" dirty="0" smtClean="0">
                <a:solidFill>
                  <a:schemeClr val="bg1"/>
                </a:solidFill>
              </a:rPr>
              <a:t> So then because thou art lukewarm, and neither cold nor hot, I will </a:t>
            </a:r>
            <a:r>
              <a:rPr lang="en-US" dirty="0" err="1" smtClean="0">
                <a:solidFill>
                  <a:schemeClr val="bg1"/>
                </a:solidFill>
              </a:rPr>
              <a:t>spue</a:t>
            </a:r>
            <a:r>
              <a:rPr lang="en-US" dirty="0" smtClean="0">
                <a:solidFill>
                  <a:schemeClr val="bg1"/>
                </a:solidFill>
              </a:rPr>
              <a:t> thee out of my mouth.</a:t>
            </a:r>
          </a:p>
        </p:txBody>
      </p:sp>
    </p:spTree>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6" name="TextBox 5"/>
          <p:cNvSpPr txBox="1"/>
          <p:nvPr/>
        </p:nvSpPr>
        <p:spPr>
          <a:xfrm>
            <a:off x="78207" y="1629398"/>
            <a:ext cx="8987587" cy="1481752"/>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Has Nothing Good To Say About Them…</a:t>
            </a:r>
          </a:p>
        </p:txBody>
      </p:sp>
      <p:sp>
        <p:nvSpPr>
          <p:cNvPr id="9" name="TextBox 8"/>
          <p:cNvSpPr txBox="1"/>
          <p:nvPr/>
        </p:nvSpPr>
        <p:spPr>
          <a:xfrm>
            <a:off x="156413" y="3753484"/>
            <a:ext cx="8831174" cy="1759649"/>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Literally… “I will vomit you out of my mouth!”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6" name="TextBox 5"/>
          <p:cNvSpPr txBox="1"/>
          <p:nvPr/>
        </p:nvSpPr>
        <p:spPr>
          <a:xfrm>
            <a:off x="78207" y="1868890"/>
            <a:ext cx="8987587" cy="784830"/>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Condemns Them…</a:t>
            </a:r>
          </a:p>
        </p:txBody>
      </p:sp>
      <p:sp>
        <p:nvSpPr>
          <p:cNvPr id="7" name="Rectangle 6"/>
          <p:cNvSpPr>
            <a:spLocks noChangeArrowheads="1"/>
          </p:cNvSpPr>
          <p:nvPr/>
        </p:nvSpPr>
        <p:spPr bwMode="auto">
          <a:xfrm>
            <a:off x="190500" y="2705975"/>
            <a:ext cx="8763000" cy="3879881"/>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8" name="Text Box 5"/>
          <p:cNvSpPr txBox="1">
            <a:spLocks noChangeArrowheads="1"/>
          </p:cNvSpPr>
          <p:nvPr/>
        </p:nvSpPr>
        <p:spPr bwMode="auto">
          <a:xfrm>
            <a:off x="271061" y="2763626"/>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3:17</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Because thou </a:t>
            </a:r>
            <a:r>
              <a:rPr lang="en-US" dirty="0" err="1" smtClean="0">
                <a:solidFill>
                  <a:schemeClr val="bg1"/>
                </a:solidFill>
              </a:rPr>
              <a:t>sayest</a:t>
            </a:r>
            <a:r>
              <a:rPr lang="en-US" dirty="0" smtClean="0">
                <a:solidFill>
                  <a:schemeClr val="bg1"/>
                </a:solidFill>
              </a:rPr>
              <a:t>, I am rich, and increased with goods, and have need of nothing; and </a:t>
            </a:r>
            <a:r>
              <a:rPr lang="en-US" dirty="0" err="1" smtClean="0">
                <a:solidFill>
                  <a:schemeClr val="bg1"/>
                </a:solidFill>
              </a:rPr>
              <a:t>knowest</a:t>
            </a:r>
            <a:r>
              <a:rPr lang="en-US" dirty="0" smtClean="0">
                <a:solidFill>
                  <a:schemeClr val="bg1"/>
                </a:solidFill>
              </a:rPr>
              <a:t> not that thou art wretched, and miserable, and poor, and blind, and naked: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6" name="TextBox 5"/>
          <p:cNvSpPr txBox="1"/>
          <p:nvPr/>
        </p:nvSpPr>
        <p:spPr>
          <a:xfrm>
            <a:off x="544287" y="1722051"/>
            <a:ext cx="8521508" cy="1107996"/>
          </a:xfrm>
          <a:prstGeom prst="rect">
            <a:avLst/>
          </a:prstGeom>
          <a:noFill/>
        </p:spPr>
        <p:txBody>
          <a:bodyPr wrap="square" rtlCol="0">
            <a:spAutoFit/>
          </a:bodyPr>
          <a:lstStyle/>
          <a:p>
            <a:pPr>
              <a:spcAft>
                <a:spcPts val="1200"/>
              </a:spcAft>
            </a:pPr>
            <a:r>
              <a:rPr lang="en-US" sz="66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You Say…</a:t>
            </a:r>
          </a:p>
        </p:txBody>
      </p:sp>
      <p:sp>
        <p:nvSpPr>
          <p:cNvPr id="8" name="TextBox 7"/>
          <p:cNvSpPr txBox="1"/>
          <p:nvPr/>
        </p:nvSpPr>
        <p:spPr>
          <a:xfrm>
            <a:off x="707570" y="2680957"/>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I AM RICH – No Humility!</a:t>
            </a:r>
          </a:p>
        </p:txBody>
      </p:sp>
      <p:sp>
        <p:nvSpPr>
          <p:cNvPr id="9" name="TextBox 8"/>
          <p:cNvSpPr txBox="1"/>
          <p:nvPr/>
        </p:nvSpPr>
        <p:spPr>
          <a:xfrm>
            <a:off x="707571" y="3323227"/>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 I AM INCREASED WITH</a:t>
            </a:r>
          </a:p>
        </p:txBody>
      </p:sp>
      <p:sp>
        <p:nvSpPr>
          <p:cNvPr id="10" name="TextBox 9"/>
          <p:cNvSpPr txBox="1"/>
          <p:nvPr/>
        </p:nvSpPr>
        <p:spPr>
          <a:xfrm>
            <a:off x="1099457" y="3823979"/>
            <a:ext cx="8044540" cy="830997"/>
          </a:xfrm>
          <a:prstGeom prst="rect">
            <a:avLst/>
          </a:prstGeom>
          <a:noFill/>
        </p:spPr>
        <p:txBody>
          <a:bodyPr wrap="square" rtlCol="0">
            <a:spAutoFit/>
          </a:bodyPr>
          <a:lstStyle/>
          <a:p>
            <a:pPr>
              <a:spcAft>
                <a:spcPts val="1200"/>
              </a:spcAft>
              <a:buClr>
                <a:srgbClr val="A7FFE2"/>
              </a:buClr>
            </a:pPr>
            <a:r>
              <a:rPr lang="en-US" sz="48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GOODS – No Bible!</a:t>
            </a:r>
          </a:p>
        </p:txBody>
      </p:sp>
      <p:sp>
        <p:nvSpPr>
          <p:cNvPr id="12" name="TextBox 11"/>
          <p:cNvSpPr txBox="1"/>
          <p:nvPr/>
        </p:nvSpPr>
        <p:spPr>
          <a:xfrm>
            <a:off x="707571" y="4466253"/>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I DON’T NEED ANYTHING –</a:t>
            </a:r>
          </a:p>
        </p:txBody>
      </p:sp>
      <p:sp>
        <p:nvSpPr>
          <p:cNvPr id="13" name="TextBox 12"/>
          <p:cNvSpPr txBox="1"/>
          <p:nvPr/>
        </p:nvSpPr>
        <p:spPr>
          <a:xfrm>
            <a:off x="1099460" y="4967005"/>
            <a:ext cx="8044540" cy="830997"/>
          </a:xfrm>
          <a:prstGeom prst="rect">
            <a:avLst/>
          </a:prstGeom>
          <a:noFill/>
        </p:spPr>
        <p:txBody>
          <a:bodyPr wrap="square" rtlCol="0">
            <a:spAutoFit/>
          </a:bodyPr>
          <a:lstStyle/>
          <a:p>
            <a:pPr>
              <a:spcAft>
                <a:spcPts val="1200"/>
              </a:spcAft>
              <a:buClr>
                <a:srgbClr val="A7FFE2"/>
              </a:buClr>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No Jesus!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anim calcmode="lin" valueType="num">
                                      <p:cBhvr>
                                        <p:cTn id="25" dur="500" fill="hold"/>
                                        <p:tgtEl>
                                          <p:spTgt spid="10"/>
                                        </p:tgtEl>
                                        <p:attrNameLst>
                                          <p:attrName>ppt_x</p:attrName>
                                        </p:attrNameLst>
                                      </p:cBhvr>
                                      <p:tavLst>
                                        <p:tav tm="0">
                                          <p:val>
                                            <p:strVal val="#ppt_x"/>
                                          </p:val>
                                        </p:tav>
                                        <p:tav tm="100000">
                                          <p:val>
                                            <p:strVal val="#ppt_x"/>
                                          </p:val>
                                        </p:tav>
                                      </p:tavLst>
                                    </p:anim>
                                    <p:anim calcmode="lin" valueType="num">
                                      <p:cBhvr>
                                        <p:cTn id="2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anim calcmode="lin" valueType="num">
                                      <p:cBhvr>
                                        <p:cTn id="32" dur="500" fill="hold"/>
                                        <p:tgtEl>
                                          <p:spTgt spid="12"/>
                                        </p:tgtEl>
                                        <p:attrNameLst>
                                          <p:attrName>ppt_x</p:attrName>
                                        </p:attrNameLst>
                                      </p:cBhvr>
                                      <p:tavLst>
                                        <p:tav tm="0">
                                          <p:val>
                                            <p:strVal val="#ppt_x"/>
                                          </p:val>
                                        </p:tav>
                                        <p:tav tm="100000">
                                          <p:val>
                                            <p:strVal val="#ppt_x"/>
                                          </p:val>
                                        </p:tav>
                                      </p:tavLst>
                                    </p:anim>
                                    <p:anim calcmode="lin" valueType="num">
                                      <p:cBhvr>
                                        <p:cTn id="33" dur="500" fill="hold"/>
                                        <p:tgtEl>
                                          <p:spTgt spid="12"/>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anim calcmode="lin" valueType="num">
                                      <p:cBhvr>
                                        <p:cTn id="37" dur="500" fill="hold"/>
                                        <p:tgtEl>
                                          <p:spTgt spid="13"/>
                                        </p:tgtEl>
                                        <p:attrNameLst>
                                          <p:attrName>ppt_x</p:attrName>
                                        </p:attrNameLst>
                                      </p:cBhvr>
                                      <p:tavLst>
                                        <p:tav tm="0">
                                          <p:val>
                                            <p:strVal val="#ppt_x"/>
                                          </p:val>
                                        </p:tav>
                                        <p:tav tm="100000">
                                          <p:val>
                                            <p:strVal val="#ppt_x"/>
                                          </p:val>
                                        </p:tav>
                                      </p:tavLst>
                                    </p:anim>
                                    <p:anim calcmode="lin" valueType="num">
                                      <p:cBhvr>
                                        <p:cTn id="38"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2" grpId="0"/>
      <p:bldP spid="13"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9" name="TextBox 8"/>
          <p:cNvSpPr txBox="1"/>
          <p:nvPr/>
        </p:nvSpPr>
        <p:spPr>
          <a:xfrm>
            <a:off x="708575" y="2414518"/>
            <a:ext cx="7726850" cy="1446550"/>
          </a:xfrm>
          <a:prstGeom prst="rect">
            <a:avLst/>
          </a:prstGeom>
          <a:noFill/>
        </p:spPr>
        <p:txBody>
          <a:bodyPr wrap="square" rtlCol="0">
            <a:spAutoFit/>
          </a:bodyPr>
          <a:lstStyle/>
          <a:p>
            <a:pPr algn="ctr">
              <a:spcAft>
                <a:spcPts val="1200"/>
              </a:spcAft>
            </a:pPr>
            <a:r>
              <a:rPr lang="en-US" sz="88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Full Of Self!</a:t>
            </a:r>
          </a:p>
        </p:txBody>
      </p:sp>
      <p:sp>
        <p:nvSpPr>
          <p:cNvPr id="10" name="TextBox 9"/>
          <p:cNvSpPr txBox="1"/>
          <p:nvPr/>
        </p:nvSpPr>
        <p:spPr>
          <a:xfrm>
            <a:off x="348618" y="3117171"/>
            <a:ext cx="8446764" cy="1446550"/>
          </a:xfrm>
          <a:prstGeom prst="rect">
            <a:avLst/>
          </a:prstGeom>
          <a:noFill/>
        </p:spPr>
        <p:txBody>
          <a:bodyPr wrap="square" rtlCol="0">
            <a:spAutoFit/>
          </a:bodyPr>
          <a:lstStyle/>
          <a:p>
            <a:pPr algn="ctr">
              <a:spcAft>
                <a:spcPts val="1200"/>
              </a:spcAft>
            </a:pPr>
            <a:r>
              <a:rPr lang="en-US" sz="88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Full Of Stuff!</a:t>
            </a:r>
          </a:p>
        </p:txBody>
      </p:sp>
      <p:sp>
        <p:nvSpPr>
          <p:cNvPr id="11" name="TextBox 10"/>
          <p:cNvSpPr txBox="1"/>
          <p:nvPr/>
        </p:nvSpPr>
        <p:spPr>
          <a:xfrm>
            <a:off x="348618" y="3860574"/>
            <a:ext cx="8446764" cy="1446550"/>
          </a:xfrm>
          <a:prstGeom prst="rect">
            <a:avLst/>
          </a:prstGeom>
          <a:noFill/>
        </p:spPr>
        <p:txBody>
          <a:bodyPr wrap="square" rtlCol="0">
            <a:spAutoFit/>
          </a:bodyPr>
          <a:lstStyle/>
          <a:p>
            <a:pPr algn="ctr">
              <a:spcAft>
                <a:spcPts val="1200"/>
              </a:spcAft>
            </a:pPr>
            <a:r>
              <a:rPr lang="en-US" sz="8800" dirty="0" smtClean="0">
                <a:ln w="3175">
                  <a:solidFill>
                    <a:schemeClr val="tx1"/>
                  </a:solidFill>
                </a:ln>
                <a:solidFill>
                  <a:srgbClr val="99FF99"/>
                </a:solidFill>
                <a:effectLst>
                  <a:outerShdw blurRad="101600" dist="63500" dir="2700000" algn="tl" rotWithShape="0">
                    <a:schemeClr val="tx1">
                      <a:alpha val="70000"/>
                    </a:schemeClr>
                  </a:outerShdw>
                </a:effectLst>
                <a:latin typeface="blzee" pitchFamily="2" charset="0"/>
              </a:rPr>
              <a:t>Full Of Bull!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4*#ppt_w"/>
                                          </p:val>
                                        </p:tav>
                                        <p:tav tm="100000">
                                          <p:val>
                                            <p:strVal val="#ppt_w"/>
                                          </p:val>
                                        </p:tav>
                                      </p:tavLst>
                                    </p:anim>
                                    <p:anim calcmode="lin" valueType="num">
                                      <p:cBhvr>
                                        <p:cTn id="8" dur="500" fill="hold"/>
                                        <p:tgtEl>
                                          <p:spTgt spid="9"/>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strVal val="4*#ppt_w"/>
                                          </p:val>
                                        </p:tav>
                                        <p:tav tm="100000">
                                          <p:val>
                                            <p:strVal val="#ppt_w"/>
                                          </p:val>
                                        </p:tav>
                                      </p:tavLst>
                                    </p:anim>
                                    <p:anim calcmode="lin" valueType="num">
                                      <p:cBhvr>
                                        <p:cTn id="14" dur="500" fill="hold"/>
                                        <p:tgtEl>
                                          <p:spTgt spid="10"/>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32"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strVal val="4*#ppt_w"/>
                                          </p:val>
                                        </p:tav>
                                        <p:tav tm="100000">
                                          <p:val>
                                            <p:strVal val="#ppt_w"/>
                                          </p:val>
                                        </p:tav>
                                      </p:tavLst>
                                    </p:anim>
                                    <p:anim calcmode="lin" valueType="num">
                                      <p:cBhvr>
                                        <p:cTn id="20" dur="500" fill="hold"/>
                                        <p:tgtEl>
                                          <p:spTgt spid="1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6" name="TextBox 5"/>
          <p:cNvSpPr txBox="1"/>
          <p:nvPr/>
        </p:nvSpPr>
        <p:spPr>
          <a:xfrm>
            <a:off x="544287" y="1722051"/>
            <a:ext cx="8521508" cy="1107996"/>
          </a:xfrm>
          <a:prstGeom prst="rect">
            <a:avLst/>
          </a:prstGeom>
          <a:noFill/>
        </p:spPr>
        <p:txBody>
          <a:bodyPr wrap="square" rtlCol="0">
            <a:spAutoFit/>
          </a:bodyPr>
          <a:lstStyle/>
          <a:p>
            <a:pPr>
              <a:spcAft>
                <a:spcPts val="1200"/>
              </a:spcAft>
            </a:pPr>
            <a:r>
              <a:rPr lang="en-US" sz="66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Jesus Says…</a:t>
            </a:r>
          </a:p>
        </p:txBody>
      </p:sp>
      <p:sp>
        <p:nvSpPr>
          <p:cNvPr id="8" name="TextBox 7"/>
          <p:cNvSpPr txBox="1"/>
          <p:nvPr/>
        </p:nvSpPr>
        <p:spPr>
          <a:xfrm>
            <a:off x="707570" y="2680957"/>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YOU ARE WRETCHED</a:t>
            </a:r>
          </a:p>
        </p:txBody>
      </p:sp>
      <p:sp>
        <p:nvSpPr>
          <p:cNvPr id="9" name="TextBox 8"/>
          <p:cNvSpPr txBox="1"/>
          <p:nvPr/>
        </p:nvSpPr>
        <p:spPr>
          <a:xfrm>
            <a:off x="707571" y="3323227"/>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 YOU ARE MISERABLE</a:t>
            </a:r>
          </a:p>
        </p:txBody>
      </p:sp>
      <p:sp>
        <p:nvSpPr>
          <p:cNvPr id="14" name="TextBox 13"/>
          <p:cNvSpPr txBox="1"/>
          <p:nvPr/>
        </p:nvSpPr>
        <p:spPr>
          <a:xfrm>
            <a:off x="707571" y="3965497"/>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YOU ARE POOR</a:t>
            </a:r>
          </a:p>
        </p:txBody>
      </p:sp>
      <p:sp>
        <p:nvSpPr>
          <p:cNvPr id="16" name="TextBox 15"/>
          <p:cNvSpPr txBox="1"/>
          <p:nvPr/>
        </p:nvSpPr>
        <p:spPr>
          <a:xfrm>
            <a:off x="707571" y="4607771"/>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 YOU ARE NAKED</a:t>
            </a:r>
          </a:p>
        </p:txBody>
      </p:sp>
      <p:sp>
        <p:nvSpPr>
          <p:cNvPr id="17" name="TextBox 16"/>
          <p:cNvSpPr txBox="1"/>
          <p:nvPr/>
        </p:nvSpPr>
        <p:spPr>
          <a:xfrm>
            <a:off x="707571" y="5250041"/>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YOU ARE BLIND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anim calcmode="lin" valueType="num">
                                      <p:cBhvr>
                                        <p:cTn id="34" dur="500" fill="hold"/>
                                        <p:tgtEl>
                                          <p:spTgt spid="16"/>
                                        </p:tgtEl>
                                        <p:attrNameLst>
                                          <p:attrName>ppt_x</p:attrName>
                                        </p:attrNameLst>
                                      </p:cBhvr>
                                      <p:tavLst>
                                        <p:tav tm="0">
                                          <p:val>
                                            <p:strVal val="#ppt_x"/>
                                          </p:val>
                                        </p:tav>
                                        <p:tav tm="100000">
                                          <p:val>
                                            <p:strVal val="#ppt_x"/>
                                          </p:val>
                                        </p:tav>
                                      </p:tavLst>
                                    </p:anim>
                                    <p:anim calcmode="lin" valueType="num">
                                      <p:cBhvr>
                                        <p:cTn id="35"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anim calcmode="lin" valueType="num">
                                      <p:cBhvr>
                                        <p:cTn id="41" dur="500" fill="hold"/>
                                        <p:tgtEl>
                                          <p:spTgt spid="17"/>
                                        </p:tgtEl>
                                        <p:attrNameLst>
                                          <p:attrName>ppt_x</p:attrName>
                                        </p:attrNameLst>
                                      </p:cBhvr>
                                      <p:tavLst>
                                        <p:tav tm="0">
                                          <p:val>
                                            <p:strVal val="#ppt_x"/>
                                          </p:val>
                                        </p:tav>
                                        <p:tav tm="100000">
                                          <p:val>
                                            <p:strVal val="#ppt_x"/>
                                          </p:val>
                                        </p:tav>
                                      </p:tavLst>
                                    </p:anim>
                                    <p:anim calcmode="lin" valueType="num">
                                      <p:cBhvr>
                                        <p:cTn id="42"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4" grpId="0"/>
      <p:bldP spid="16" grpId="0"/>
      <p:bldP spid="17"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6" name="TextBox 5"/>
          <p:cNvSpPr txBox="1"/>
          <p:nvPr/>
        </p:nvSpPr>
        <p:spPr>
          <a:xfrm>
            <a:off x="78207" y="1803574"/>
            <a:ext cx="8987587" cy="754437"/>
          </a:xfrm>
          <a:prstGeom prst="rect">
            <a:avLst/>
          </a:prstGeom>
          <a:noFill/>
        </p:spPr>
        <p:txBody>
          <a:bodyPr wrap="square" rtlCol="0">
            <a:spAutoFit/>
          </a:bodyPr>
          <a:lstStyle/>
          <a:p>
            <a:pPr algn="ctr">
              <a:lnSpc>
                <a:spcPct val="75000"/>
              </a:lnSpc>
              <a:spcAft>
                <a:spcPts val="1200"/>
              </a:spcAft>
            </a:pPr>
            <a:r>
              <a:rPr lang="en-US" sz="57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Jesus Gives Some Counsel…</a:t>
            </a:r>
          </a:p>
        </p:txBody>
      </p:sp>
      <p:sp>
        <p:nvSpPr>
          <p:cNvPr id="7" name="Rectangle 6"/>
          <p:cNvSpPr>
            <a:spLocks noChangeArrowheads="1"/>
          </p:cNvSpPr>
          <p:nvPr/>
        </p:nvSpPr>
        <p:spPr bwMode="auto">
          <a:xfrm>
            <a:off x="190500" y="2569027"/>
            <a:ext cx="8763000" cy="4191000"/>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8" name="Text Box 5"/>
          <p:cNvSpPr txBox="1">
            <a:spLocks noChangeArrowheads="1"/>
          </p:cNvSpPr>
          <p:nvPr/>
        </p:nvSpPr>
        <p:spPr bwMode="auto">
          <a:xfrm>
            <a:off x="271061" y="2622108"/>
            <a:ext cx="8601878" cy="4078039"/>
          </a:xfrm>
          <a:prstGeom prst="rect">
            <a:avLst/>
          </a:prstGeom>
          <a:noFill/>
          <a:ln w="9525">
            <a:noFill/>
            <a:miter lim="800000"/>
            <a:headEnd/>
            <a:tailEnd/>
          </a:ln>
          <a:effectLst/>
        </p:spPr>
        <p:txBody>
          <a:bodyPr wrap="square">
            <a:spAutoFit/>
          </a:bodyPr>
          <a:lstStyle/>
          <a:p>
            <a:r>
              <a:rPr lang="en-US" sz="37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3:18</a:t>
            </a:r>
            <a:br>
              <a:rPr lang="en-US" sz="37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700" dirty="0" smtClean="0">
                <a:solidFill>
                  <a:schemeClr val="bg1"/>
                </a:solidFill>
              </a:rPr>
              <a:t>I counsel thee to buy of me gold tried in the fire, that thou </a:t>
            </a:r>
            <a:r>
              <a:rPr lang="en-US" sz="3700" dirty="0" err="1" smtClean="0">
                <a:solidFill>
                  <a:schemeClr val="bg1"/>
                </a:solidFill>
              </a:rPr>
              <a:t>mayest</a:t>
            </a:r>
            <a:r>
              <a:rPr lang="en-US" sz="3700" dirty="0" smtClean="0">
                <a:solidFill>
                  <a:schemeClr val="bg1"/>
                </a:solidFill>
              </a:rPr>
              <a:t> be rich; and white raiment, that thou </a:t>
            </a:r>
            <a:r>
              <a:rPr lang="en-US" sz="3700" dirty="0" err="1" smtClean="0">
                <a:solidFill>
                  <a:schemeClr val="bg1"/>
                </a:solidFill>
              </a:rPr>
              <a:t>mayest</a:t>
            </a:r>
            <a:r>
              <a:rPr lang="en-US" sz="3700" dirty="0" smtClean="0">
                <a:solidFill>
                  <a:schemeClr val="bg1"/>
                </a:solidFill>
              </a:rPr>
              <a:t> be clothed, and that the shame of thy nakedness do not appear; and anoint </a:t>
            </a:r>
            <a:r>
              <a:rPr lang="en-US" sz="3700" dirty="0" err="1" smtClean="0">
                <a:solidFill>
                  <a:schemeClr val="bg1"/>
                </a:solidFill>
              </a:rPr>
              <a:t>thine</a:t>
            </a:r>
            <a:r>
              <a:rPr lang="en-US" sz="3700" dirty="0" smtClean="0">
                <a:solidFill>
                  <a:schemeClr val="bg1"/>
                </a:solidFill>
              </a:rPr>
              <a:t> eyes with </a:t>
            </a:r>
            <a:r>
              <a:rPr lang="en-US" sz="3700" dirty="0" err="1" smtClean="0">
                <a:solidFill>
                  <a:schemeClr val="bg1"/>
                </a:solidFill>
              </a:rPr>
              <a:t>eyesalve</a:t>
            </a:r>
            <a:r>
              <a:rPr lang="en-US" sz="3700" dirty="0" smtClean="0">
                <a:solidFill>
                  <a:schemeClr val="bg1"/>
                </a:solidFill>
              </a:rPr>
              <a:t>, that thou </a:t>
            </a:r>
            <a:r>
              <a:rPr lang="en-US" sz="3700" dirty="0" err="1" smtClean="0">
                <a:solidFill>
                  <a:schemeClr val="bg1"/>
                </a:solidFill>
              </a:rPr>
              <a:t>mayest</a:t>
            </a:r>
            <a:r>
              <a:rPr lang="en-US" sz="3700" dirty="0" smtClean="0">
                <a:solidFill>
                  <a:schemeClr val="bg1"/>
                </a:solidFill>
              </a:rPr>
              <a:t> see.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6" name="TextBox 5"/>
          <p:cNvSpPr txBox="1"/>
          <p:nvPr/>
        </p:nvSpPr>
        <p:spPr>
          <a:xfrm>
            <a:off x="120746" y="1830911"/>
            <a:ext cx="8902509" cy="923330"/>
          </a:xfrm>
          <a:prstGeom prst="rect">
            <a:avLst/>
          </a:prstGeom>
          <a:noFill/>
        </p:spPr>
        <p:txBody>
          <a:bodyPr wrap="square" rtlCol="0">
            <a:spAutoFit/>
          </a:bodyPr>
          <a:lstStyle/>
          <a:p>
            <a:pPr>
              <a:spcAft>
                <a:spcPts val="1200"/>
              </a:spcAft>
            </a:pPr>
            <a:r>
              <a:rPr lang="en-US" sz="54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Buy Of Me Or Get From Me…</a:t>
            </a:r>
          </a:p>
        </p:txBody>
      </p:sp>
      <p:sp>
        <p:nvSpPr>
          <p:cNvPr id="8" name="TextBox 7"/>
          <p:cNvSpPr txBox="1"/>
          <p:nvPr/>
        </p:nvSpPr>
        <p:spPr>
          <a:xfrm>
            <a:off x="707570" y="2680957"/>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GOLD</a:t>
            </a:r>
          </a:p>
        </p:txBody>
      </p:sp>
      <p:sp>
        <p:nvSpPr>
          <p:cNvPr id="9" name="TextBox 8"/>
          <p:cNvSpPr txBox="1"/>
          <p:nvPr/>
        </p:nvSpPr>
        <p:spPr>
          <a:xfrm>
            <a:off x="707571" y="3323227"/>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 WHITE RAIMENT</a:t>
            </a:r>
          </a:p>
        </p:txBody>
      </p:sp>
      <p:sp>
        <p:nvSpPr>
          <p:cNvPr id="14" name="TextBox 13"/>
          <p:cNvSpPr txBox="1"/>
          <p:nvPr/>
        </p:nvSpPr>
        <p:spPr>
          <a:xfrm>
            <a:off x="707571" y="3965497"/>
            <a:ext cx="8436429" cy="830997"/>
          </a:xfrm>
          <a:prstGeom prst="rect">
            <a:avLst/>
          </a:prstGeom>
          <a:noFill/>
        </p:spPr>
        <p:txBody>
          <a:bodyPr wrap="square" rtlCol="0">
            <a:spAutoFit/>
          </a:bodyPr>
          <a:lstStyle/>
          <a:p>
            <a:pPr>
              <a:spcAft>
                <a:spcPts val="1200"/>
              </a:spcAft>
              <a:buClr>
                <a:srgbClr val="A7FFE2"/>
              </a:buClr>
              <a:buFont typeface="Arial" pitchFamily="34" charset="0"/>
              <a:buChar char="•"/>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EYE SALVE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1+#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1+#ppt_w/2"/>
                                          </p:val>
                                        </p:tav>
                                        <p:tav tm="100000">
                                          <p:val>
                                            <p:strVal val="#ppt_x"/>
                                          </p:val>
                                        </p:tav>
                                      </p:tavLst>
                                    </p:anim>
                                    <p:anim calcmode="lin" valueType="num">
                                      <p:cBhvr additive="base">
                                        <p:cTn id="25"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4"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10" name="TextBox 9"/>
          <p:cNvSpPr txBox="1"/>
          <p:nvPr/>
        </p:nvSpPr>
        <p:spPr>
          <a:xfrm>
            <a:off x="78207" y="1487880"/>
            <a:ext cx="8987587" cy="1092607"/>
          </a:xfrm>
          <a:prstGeom prst="rect">
            <a:avLst/>
          </a:prstGeom>
          <a:noFill/>
        </p:spPr>
        <p:txBody>
          <a:bodyPr wrap="square" rtlCol="0">
            <a:spAutoFit/>
          </a:bodyPr>
          <a:lstStyle/>
          <a:p>
            <a:pPr algn="ctr">
              <a:spcAft>
                <a:spcPts val="1200"/>
              </a:spcAft>
            </a:pPr>
            <a:r>
              <a:rPr lang="en-US" sz="6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What’s Gold With God?</a:t>
            </a:r>
          </a:p>
        </p:txBody>
      </p:sp>
      <p:sp>
        <p:nvSpPr>
          <p:cNvPr id="11" name="TextBox 10"/>
          <p:cNvSpPr txBox="1"/>
          <p:nvPr/>
        </p:nvSpPr>
        <p:spPr>
          <a:xfrm>
            <a:off x="751108" y="2228124"/>
            <a:ext cx="8129623"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Faith In God...</a:t>
            </a:r>
          </a:p>
        </p:txBody>
      </p:sp>
      <p:sp>
        <p:nvSpPr>
          <p:cNvPr id="12" name="Rectangle 11"/>
          <p:cNvSpPr>
            <a:spLocks noChangeArrowheads="1"/>
          </p:cNvSpPr>
          <p:nvPr/>
        </p:nvSpPr>
        <p:spPr bwMode="auto">
          <a:xfrm>
            <a:off x="190500" y="3446224"/>
            <a:ext cx="8763000" cy="264977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3" name="Text Box 5"/>
          <p:cNvSpPr txBox="1">
            <a:spLocks noChangeArrowheads="1"/>
          </p:cNvSpPr>
          <p:nvPr/>
        </p:nvSpPr>
        <p:spPr bwMode="auto">
          <a:xfrm>
            <a:off x="271061" y="3503874"/>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Hebrews 11:1</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Now faith is the substance of things hoped for, the evidence of things not seen.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10" name="TextBox 9"/>
          <p:cNvSpPr txBox="1"/>
          <p:nvPr/>
        </p:nvSpPr>
        <p:spPr>
          <a:xfrm>
            <a:off x="78207" y="1487880"/>
            <a:ext cx="8987587" cy="1092607"/>
          </a:xfrm>
          <a:prstGeom prst="rect">
            <a:avLst/>
          </a:prstGeom>
          <a:noFill/>
        </p:spPr>
        <p:txBody>
          <a:bodyPr wrap="square" rtlCol="0">
            <a:spAutoFit/>
          </a:bodyPr>
          <a:lstStyle/>
          <a:p>
            <a:pPr algn="ctr">
              <a:spcAft>
                <a:spcPts val="1200"/>
              </a:spcAft>
            </a:pPr>
            <a:r>
              <a:rPr lang="en-US" sz="6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What’s Gold With God?</a:t>
            </a:r>
          </a:p>
        </p:txBody>
      </p:sp>
      <p:sp>
        <p:nvSpPr>
          <p:cNvPr id="12" name="Rectangle 11"/>
          <p:cNvSpPr>
            <a:spLocks noChangeArrowheads="1"/>
          </p:cNvSpPr>
          <p:nvPr/>
        </p:nvSpPr>
        <p:spPr bwMode="auto">
          <a:xfrm>
            <a:off x="190500" y="2716861"/>
            <a:ext cx="8763000" cy="3803681"/>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3" name="Text Box 5"/>
          <p:cNvSpPr txBox="1">
            <a:spLocks noChangeArrowheads="1"/>
          </p:cNvSpPr>
          <p:nvPr/>
        </p:nvSpPr>
        <p:spPr bwMode="auto">
          <a:xfrm>
            <a:off x="271061" y="2774512"/>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Hebrews 11:6</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But without faith it is impossible to please him: for he that cometh to God must believe that he is, and that he is a </a:t>
            </a:r>
            <a:r>
              <a:rPr lang="en-US" dirty="0" err="1" smtClean="0">
                <a:solidFill>
                  <a:schemeClr val="bg1"/>
                </a:solidFill>
              </a:rPr>
              <a:t>rewarder</a:t>
            </a:r>
            <a:r>
              <a:rPr lang="en-US" dirty="0" smtClean="0">
                <a:solidFill>
                  <a:schemeClr val="bg1"/>
                </a:solidFill>
              </a:rPr>
              <a:t> of them that diligently seek him.</a:t>
            </a:r>
          </a:p>
        </p:txBody>
      </p:sp>
      <p:sp>
        <p:nvSpPr>
          <p:cNvPr id="11" name="TextBox 10"/>
          <p:cNvSpPr txBox="1"/>
          <p:nvPr/>
        </p:nvSpPr>
        <p:spPr>
          <a:xfrm>
            <a:off x="751108" y="2228124"/>
            <a:ext cx="8129623"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Faith In God...</a:t>
            </a:r>
          </a:p>
        </p:txBody>
      </p:sp>
    </p:spTree>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10" name="TextBox 9"/>
          <p:cNvSpPr txBox="1"/>
          <p:nvPr/>
        </p:nvSpPr>
        <p:spPr>
          <a:xfrm>
            <a:off x="78207" y="1487880"/>
            <a:ext cx="8987587" cy="1092607"/>
          </a:xfrm>
          <a:prstGeom prst="rect">
            <a:avLst/>
          </a:prstGeom>
          <a:noFill/>
        </p:spPr>
        <p:txBody>
          <a:bodyPr wrap="square" rtlCol="0">
            <a:spAutoFit/>
          </a:bodyPr>
          <a:lstStyle/>
          <a:p>
            <a:pPr algn="ctr">
              <a:spcAft>
                <a:spcPts val="1200"/>
              </a:spcAft>
            </a:pPr>
            <a:r>
              <a:rPr lang="en-US" sz="6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What’s Gold With God?</a:t>
            </a:r>
          </a:p>
        </p:txBody>
      </p:sp>
      <p:sp>
        <p:nvSpPr>
          <p:cNvPr id="12" name="Rectangle 11"/>
          <p:cNvSpPr>
            <a:spLocks noChangeArrowheads="1"/>
          </p:cNvSpPr>
          <p:nvPr/>
        </p:nvSpPr>
        <p:spPr bwMode="auto">
          <a:xfrm>
            <a:off x="190500" y="3315591"/>
            <a:ext cx="8763000" cy="272599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3" name="Text Box 5"/>
          <p:cNvSpPr txBox="1">
            <a:spLocks noChangeArrowheads="1"/>
          </p:cNvSpPr>
          <p:nvPr/>
        </p:nvSpPr>
        <p:spPr bwMode="auto">
          <a:xfrm>
            <a:off x="271061" y="3373242"/>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Romans 1:17</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For therein is the righteousness of God revealed from faith to faith: as it is written, The just shall live by faith.</a:t>
            </a:r>
          </a:p>
        </p:txBody>
      </p:sp>
      <p:sp>
        <p:nvSpPr>
          <p:cNvPr id="11" name="TextBox 10"/>
          <p:cNvSpPr txBox="1"/>
          <p:nvPr/>
        </p:nvSpPr>
        <p:spPr>
          <a:xfrm>
            <a:off x="751108" y="2228124"/>
            <a:ext cx="8129623" cy="923330"/>
          </a:xfrm>
          <a:prstGeom prst="rect">
            <a:avLst/>
          </a:prstGeom>
          <a:noFill/>
        </p:spPr>
        <p:txBody>
          <a:bodyPr wrap="square" rtlCol="0">
            <a:spAutoFit/>
          </a:bodyPr>
          <a:lstStyle/>
          <a:p>
            <a:pPr algn="r">
              <a:spcAft>
                <a:spcPts val="1200"/>
              </a:spcAft>
            </a:pPr>
            <a:r>
              <a:rPr lang="en-US" sz="54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Faith In God...</a:t>
            </a:r>
          </a:p>
        </p:txBody>
      </p:sp>
    </p:spTree>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10" name="TextBox 9"/>
          <p:cNvSpPr txBox="1"/>
          <p:nvPr/>
        </p:nvSpPr>
        <p:spPr>
          <a:xfrm>
            <a:off x="0" y="1531424"/>
            <a:ext cx="9143999" cy="815608"/>
          </a:xfrm>
          <a:prstGeom prst="rect">
            <a:avLst/>
          </a:prstGeom>
          <a:noFill/>
        </p:spPr>
        <p:txBody>
          <a:bodyPr wrap="square" rtlCol="0">
            <a:spAutoFit/>
          </a:bodyPr>
          <a:lstStyle/>
          <a:p>
            <a:pPr algn="ctr">
              <a:spcAft>
                <a:spcPts val="1200"/>
              </a:spcAft>
            </a:pPr>
            <a:r>
              <a:rPr lang="en-US" sz="47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What’s White Raiment With God?</a:t>
            </a:r>
          </a:p>
        </p:txBody>
      </p:sp>
      <p:sp>
        <p:nvSpPr>
          <p:cNvPr id="12" name="Rectangle 11"/>
          <p:cNvSpPr>
            <a:spLocks noChangeArrowheads="1"/>
          </p:cNvSpPr>
          <p:nvPr/>
        </p:nvSpPr>
        <p:spPr bwMode="auto">
          <a:xfrm>
            <a:off x="190500" y="2832918"/>
            <a:ext cx="8763000" cy="3913571"/>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3" name="Text Box 5"/>
          <p:cNvSpPr txBox="1">
            <a:spLocks noChangeArrowheads="1"/>
          </p:cNvSpPr>
          <p:nvPr/>
        </p:nvSpPr>
        <p:spPr bwMode="auto">
          <a:xfrm>
            <a:off x="271061" y="2890569"/>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Isaiah 64:6</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But we are all as an unclean thing, and all our </a:t>
            </a:r>
            <a:r>
              <a:rPr lang="en-US" dirty="0" err="1" smtClean="0">
                <a:solidFill>
                  <a:schemeClr val="bg1"/>
                </a:solidFill>
              </a:rPr>
              <a:t>righteousnesses</a:t>
            </a:r>
            <a:r>
              <a:rPr lang="en-US" dirty="0" smtClean="0">
                <a:solidFill>
                  <a:schemeClr val="bg1"/>
                </a:solidFill>
              </a:rPr>
              <a:t> are as filthy rags; and we all do fade as a leaf; and our iniquities, like the wind, have taken us away.</a:t>
            </a:r>
          </a:p>
        </p:txBody>
      </p:sp>
      <p:sp>
        <p:nvSpPr>
          <p:cNvPr id="11" name="TextBox 10"/>
          <p:cNvSpPr txBox="1"/>
          <p:nvPr/>
        </p:nvSpPr>
        <p:spPr>
          <a:xfrm>
            <a:off x="189572" y="2072010"/>
            <a:ext cx="8787160" cy="846386"/>
          </a:xfrm>
          <a:prstGeom prst="rect">
            <a:avLst/>
          </a:prstGeom>
          <a:noFill/>
        </p:spPr>
        <p:txBody>
          <a:bodyPr wrap="square" rtlCol="0">
            <a:spAutoFit/>
          </a:bodyPr>
          <a:lstStyle/>
          <a:p>
            <a:pPr algn="r">
              <a:spcAft>
                <a:spcPts val="1200"/>
              </a:spcAft>
            </a:pPr>
            <a:r>
              <a:rPr lang="en-US" sz="49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The Righteousness Of God...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3" grpId="0"/>
      <p:bldP spid="11"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10" name="TextBox 9"/>
          <p:cNvSpPr txBox="1"/>
          <p:nvPr/>
        </p:nvSpPr>
        <p:spPr>
          <a:xfrm>
            <a:off x="0" y="1531424"/>
            <a:ext cx="9143999" cy="815608"/>
          </a:xfrm>
          <a:prstGeom prst="rect">
            <a:avLst/>
          </a:prstGeom>
          <a:noFill/>
        </p:spPr>
        <p:txBody>
          <a:bodyPr wrap="square" rtlCol="0">
            <a:spAutoFit/>
          </a:bodyPr>
          <a:lstStyle/>
          <a:p>
            <a:pPr algn="ctr">
              <a:spcAft>
                <a:spcPts val="1200"/>
              </a:spcAft>
            </a:pPr>
            <a:r>
              <a:rPr lang="en-US" sz="47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What’s White Raiment With God?</a:t>
            </a:r>
          </a:p>
        </p:txBody>
      </p:sp>
      <p:sp>
        <p:nvSpPr>
          <p:cNvPr id="12" name="Rectangle 11"/>
          <p:cNvSpPr>
            <a:spLocks noChangeArrowheads="1"/>
          </p:cNvSpPr>
          <p:nvPr/>
        </p:nvSpPr>
        <p:spPr bwMode="auto">
          <a:xfrm>
            <a:off x="190500" y="3094183"/>
            <a:ext cx="8763000" cy="3273968"/>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3" name="Text Box 5"/>
          <p:cNvSpPr txBox="1">
            <a:spLocks noChangeArrowheads="1"/>
          </p:cNvSpPr>
          <p:nvPr/>
        </p:nvSpPr>
        <p:spPr bwMode="auto">
          <a:xfrm>
            <a:off x="271061" y="3151833"/>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Corinthians 5:17</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Therefore if any man be in Christ, he is a new creature: old things are passed away; behold, all things are become new.</a:t>
            </a:r>
          </a:p>
        </p:txBody>
      </p:sp>
      <p:sp>
        <p:nvSpPr>
          <p:cNvPr id="11" name="TextBox 10"/>
          <p:cNvSpPr txBox="1"/>
          <p:nvPr/>
        </p:nvSpPr>
        <p:spPr>
          <a:xfrm>
            <a:off x="189572" y="2072010"/>
            <a:ext cx="8787160" cy="846386"/>
          </a:xfrm>
          <a:prstGeom prst="rect">
            <a:avLst/>
          </a:prstGeom>
          <a:noFill/>
        </p:spPr>
        <p:txBody>
          <a:bodyPr wrap="square" rtlCol="0">
            <a:spAutoFit/>
          </a:bodyPr>
          <a:lstStyle/>
          <a:p>
            <a:pPr algn="r">
              <a:spcAft>
                <a:spcPts val="1200"/>
              </a:spcAft>
            </a:pPr>
            <a:r>
              <a:rPr lang="en-US" sz="49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The Righteousness Of God...</a:t>
            </a:r>
          </a:p>
        </p:txBody>
      </p:sp>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10" name="TextBox 9"/>
          <p:cNvSpPr txBox="1"/>
          <p:nvPr/>
        </p:nvSpPr>
        <p:spPr>
          <a:xfrm>
            <a:off x="0" y="1531424"/>
            <a:ext cx="9143999" cy="815608"/>
          </a:xfrm>
          <a:prstGeom prst="rect">
            <a:avLst/>
          </a:prstGeom>
          <a:noFill/>
        </p:spPr>
        <p:txBody>
          <a:bodyPr wrap="square" rtlCol="0">
            <a:spAutoFit/>
          </a:bodyPr>
          <a:lstStyle/>
          <a:p>
            <a:pPr algn="ctr">
              <a:spcAft>
                <a:spcPts val="1200"/>
              </a:spcAft>
            </a:pPr>
            <a:r>
              <a:rPr lang="en-US" sz="47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What’s White Raiment With God?</a:t>
            </a:r>
          </a:p>
        </p:txBody>
      </p:sp>
      <p:sp>
        <p:nvSpPr>
          <p:cNvPr id="12" name="Rectangle 11"/>
          <p:cNvSpPr>
            <a:spLocks noChangeArrowheads="1"/>
          </p:cNvSpPr>
          <p:nvPr/>
        </p:nvSpPr>
        <p:spPr bwMode="auto">
          <a:xfrm>
            <a:off x="190500" y="3344561"/>
            <a:ext cx="8763000" cy="2740560"/>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3" name="Text Box 5"/>
          <p:cNvSpPr txBox="1">
            <a:spLocks noChangeArrowheads="1"/>
          </p:cNvSpPr>
          <p:nvPr/>
        </p:nvSpPr>
        <p:spPr bwMode="auto">
          <a:xfrm>
            <a:off x="271061" y="3402211"/>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2 Corinthians 5:21</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For he hath made him to be sin for us, who knew no sin; that we might be made the righteousness of God in him.</a:t>
            </a:r>
          </a:p>
        </p:txBody>
      </p:sp>
      <p:sp>
        <p:nvSpPr>
          <p:cNvPr id="11" name="TextBox 10"/>
          <p:cNvSpPr txBox="1"/>
          <p:nvPr/>
        </p:nvSpPr>
        <p:spPr>
          <a:xfrm>
            <a:off x="189572" y="2072010"/>
            <a:ext cx="8787160" cy="846386"/>
          </a:xfrm>
          <a:prstGeom prst="rect">
            <a:avLst/>
          </a:prstGeom>
          <a:noFill/>
        </p:spPr>
        <p:txBody>
          <a:bodyPr wrap="square" rtlCol="0">
            <a:spAutoFit/>
          </a:bodyPr>
          <a:lstStyle/>
          <a:p>
            <a:pPr algn="r">
              <a:spcAft>
                <a:spcPts val="1200"/>
              </a:spcAft>
            </a:pPr>
            <a:r>
              <a:rPr lang="en-US" sz="49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The Righteousness Of God...</a:t>
            </a:r>
          </a:p>
        </p:txBody>
      </p:sp>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10" name="TextBox 9"/>
          <p:cNvSpPr txBox="1"/>
          <p:nvPr/>
        </p:nvSpPr>
        <p:spPr>
          <a:xfrm>
            <a:off x="78207" y="1487880"/>
            <a:ext cx="8987587" cy="954107"/>
          </a:xfrm>
          <a:prstGeom prst="rect">
            <a:avLst/>
          </a:prstGeom>
          <a:noFill/>
        </p:spPr>
        <p:txBody>
          <a:bodyPr wrap="square" rtlCol="0">
            <a:spAutoFit/>
          </a:bodyPr>
          <a:lstStyle/>
          <a:p>
            <a:pPr algn="ctr">
              <a:spcAft>
                <a:spcPts val="1200"/>
              </a:spcAft>
            </a:pPr>
            <a:r>
              <a:rPr lang="en-US" sz="5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What’s Eye Salve With God?</a:t>
            </a:r>
          </a:p>
        </p:txBody>
      </p:sp>
      <p:sp>
        <p:nvSpPr>
          <p:cNvPr id="11" name="TextBox 10"/>
          <p:cNvSpPr txBox="1"/>
          <p:nvPr/>
        </p:nvSpPr>
        <p:spPr>
          <a:xfrm>
            <a:off x="245325" y="2127765"/>
            <a:ext cx="8713463" cy="923330"/>
          </a:xfrm>
          <a:prstGeom prst="rect">
            <a:avLst/>
          </a:prstGeom>
          <a:noFill/>
        </p:spPr>
        <p:txBody>
          <a:bodyPr wrap="square" rtlCol="0">
            <a:spAutoFit/>
          </a:bodyPr>
          <a:lstStyle/>
          <a:p>
            <a:pPr algn="r">
              <a:spcAft>
                <a:spcPts val="1200"/>
              </a:spcAft>
            </a:pPr>
            <a:r>
              <a:rPr lang="en-US" sz="52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The Forgiveness Of God...</a:t>
            </a:r>
          </a:p>
        </p:txBody>
      </p:sp>
      <p:sp>
        <p:nvSpPr>
          <p:cNvPr id="12" name="Rectangle 11"/>
          <p:cNvSpPr>
            <a:spLocks noChangeArrowheads="1"/>
          </p:cNvSpPr>
          <p:nvPr/>
        </p:nvSpPr>
        <p:spPr bwMode="auto">
          <a:xfrm>
            <a:off x="190500" y="3658093"/>
            <a:ext cx="8763000" cy="212938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3" name="Text Box 5"/>
          <p:cNvSpPr txBox="1">
            <a:spLocks noChangeArrowheads="1"/>
          </p:cNvSpPr>
          <p:nvPr/>
        </p:nvSpPr>
        <p:spPr bwMode="auto">
          <a:xfrm>
            <a:off x="271061" y="3715743"/>
            <a:ext cx="8601878" cy="193899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Colossians 1:14</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In whom we have redemption through his blood, even the forgiveness of sins: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10" name="TextBox 9"/>
          <p:cNvSpPr txBox="1"/>
          <p:nvPr/>
        </p:nvSpPr>
        <p:spPr>
          <a:xfrm>
            <a:off x="78207" y="1487880"/>
            <a:ext cx="8987587" cy="954107"/>
          </a:xfrm>
          <a:prstGeom prst="rect">
            <a:avLst/>
          </a:prstGeom>
          <a:noFill/>
        </p:spPr>
        <p:txBody>
          <a:bodyPr wrap="square" rtlCol="0">
            <a:spAutoFit/>
          </a:bodyPr>
          <a:lstStyle/>
          <a:p>
            <a:pPr algn="ctr">
              <a:spcAft>
                <a:spcPts val="1200"/>
              </a:spcAft>
            </a:pPr>
            <a:r>
              <a:rPr lang="en-US" sz="5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What’s Eye Salve With God?</a:t>
            </a:r>
          </a:p>
        </p:txBody>
      </p:sp>
      <p:sp>
        <p:nvSpPr>
          <p:cNvPr id="11" name="TextBox 10"/>
          <p:cNvSpPr txBox="1"/>
          <p:nvPr/>
        </p:nvSpPr>
        <p:spPr>
          <a:xfrm>
            <a:off x="245325" y="2127765"/>
            <a:ext cx="8713463" cy="923330"/>
          </a:xfrm>
          <a:prstGeom prst="rect">
            <a:avLst/>
          </a:prstGeom>
          <a:noFill/>
        </p:spPr>
        <p:txBody>
          <a:bodyPr wrap="square" rtlCol="0">
            <a:spAutoFit/>
          </a:bodyPr>
          <a:lstStyle/>
          <a:p>
            <a:pPr algn="r">
              <a:spcAft>
                <a:spcPts val="1200"/>
              </a:spcAft>
            </a:pPr>
            <a:r>
              <a:rPr lang="en-US" sz="52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The Forgiveness Of God...</a:t>
            </a:r>
          </a:p>
        </p:txBody>
      </p:sp>
      <p:sp>
        <p:nvSpPr>
          <p:cNvPr id="12" name="Rectangle 11"/>
          <p:cNvSpPr>
            <a:spLocks noChangeArrowheads="1"/>
          </p:cNvSpPr>
          <p:nvPr/>
        </p:nvSpPr>
        <p:spPr bwMode="auto">
          <a:xfrm>
            <a:off x="190500" y="3658093"/>
            <a:ext cx="8763000" cy="212938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3" name="Text Box 5"/>
          <p:cNvSpPr txBox="1">
            <a:spLocks noChangeArrowheads="1"/>
          </p:cNvSpPr>
          <p:nvPr/>
        </p:nvSpPr>
        <p:spPr bwMode="auto">
          <a:xfrm>
            <a:off x="271061" y="3715743"/>
            <a:ext cx="8601878" cy="193899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Ephesians 2:1</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And you hath he quickened, who were dead in trespasses and sins;</a:t>
            </a:r>
          </a:p>
        </p:txBody>
      </p:sp>
    </p:spTree>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10" name="TextBox 9"/>
          <p:cNvSpPr txBox="1"/>
          <p:nvPr/>
        </p:nvSpPr>
        <p:spPr>
          <a:xfrm>
            <a:off x="78207" y="1487880"/>
            <a:ext cx="8987587" cy="954107"/>
          </a:xfrm>
          <a:prstGeom prst="rect">
            <a:avLst/>
          </a:prstGeom>
          <a:noFill/>
        </p:spPr>
        <p:txBody>
          <a:bodyPr wrap="square" rtlCol="0">
            <a:spAutoFit/>
          </a:bodyPr>
          <a:lstStyle/>
          <a:p>
            <a:pPr algn="ctr">
              <a:spcAft>
                <a:spcPts val="1200"/>
              </a:spcAft>
            </a:pPr>
            <a:r>
              <a:rPr lang="en-US" sz="5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What’s Eye Salve With God?</a:t>
            </a:r>
          </a:p>
        </p:txBody>
      </p:sp>
      <p:sp>
        <p:nvSpPr>
          <p:cNvPr id="12" name="Rectangle 11"/>
          <p:cNvSpPr>
            <a:spLocks noChangeArrowheads="1"/>
          </p:cNvSpPr>
          <p:nvPr/>
        </p:nvSpPr>
        <p:spPr bwMode="auto">
          <a:xfrm>
            <a:off x="190500" y="2917844"/>
            <a:ext cx="8763000" cy="394015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3" name="Text Box 5"/>
          <p:cNvSpPr txBox="1">
            <a:spLocks noChangeArrowheads="1"/>
          </p:cNvSpPr>
          <p:nvPr/>
        </p:nvSpPr>
        <p:spPr bwMode="auto">
          <a:xfrm>
            <a:off x="271061" y="2975495"/>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Ephesians 2:8-9</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8</a:t>
            </a:r>
            <a:r>
              <a:rPr lang="en-US" dirty="0" smtClean="0">
                <a:solidFill>
                  <a:schemeClr val="bg1"/>
                </a:solidFill>
              </a:rPr>
              <a:t> For by grace are ye saved through faith; and that not of yourselves: it is the gift of God: </a:t>
            </a:r>
          </a:p>
          <a:p>
            <a:r>
              <a:rPr lang="en-US" dirty="0" smtClean="0">
                <a:solidFill>
                  <a:srgbClr val="99CC00"/>
                </a:solidFill>
              </a:rPr>
              <a:t>9</a:t>
            </a:r>
            <a:r>
              <a:rPr lang="en-US" dirty="0" smtClean="0">
                <a:solidFill>
                  <a:schemeClr val="bg1"/>
                </a:solidFill>
              </a:rPr>
              <a:t> Not of works, lest any man should boast.</a:t>
            </a:r>
          </a:p>
        </p:txBody>
      </p:sp>
      <p:sp>
        <p:nvSpPr>
          <p:cNvPr id="11" name="TextBox 10"/>
          <p:cNvSpPr txBox="1"/>
          <p:nvPr/>
        </p:nvSpPr>
        <p:spPr>
          <a:xfrm>
            <a:off x="245325" y="2127765"/>
            <a:ext cx="8713463" cy="923330"/>
          </a:xfrm>
          <a:prstGeom prst="rect">
            <a:avLst/>
          </a:prstGeom>
          <a:noFill/>
        </p:spPr>
        <p:txBody>
          <a:bodyPr wrap="square" rtlCol="0">
            <a:spAutoFit/>
          </a:bodyPr>
          <a:lstStyle/>
          <a:p>
            <a:pPr algn="r">
              <a:spcAft>
                <a:spcPts val="1200"/>
              </a:spcAft>
            </a:pPr>
            <a:r>
              <a:rPr lang="en-US" sz="52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The Forgiveness Of God...</a:t>
            </a:r>
          </a:p>
        </p:txBody>
      </p:sp>
    </p:spTree>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0" y="409767"/>
            <a:ext cx="9144000" cy="646147"/>
          </a:xfrm>
          <a:prstGeom prst="rect">
            <a:avLst/>
          </a:prstGeom>
          <a:solidFill>
            <a:schemeClr val="tx1">
              <a:alpha val="50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Box 2"/>
          <p:cNvSpPr txBox="1"/>
          <p:nvPr/>
        </p:nvSpPr>
        <p:spPr>
          <a:xfrm>
            <a:off x="136071" y="508580"/>
            <a:ext cx="8871858" cy="1569660"/>
          </a:xfrm>
          <a:prstGeom prst="rect">
            <a:avLst/>
          </a:prstGeom>
          <a:noFill/>
        </p:spPr>
        <p:txBody>
          <a:bodyPr wrap="square" rtlCol="0">
            <a:spAutoFit/>
          </a:bodyPr>
          <a:lstStyle/>
          <a:p>
            <a:pPr algn="ctr">
              <a:spcAft>
                <a:spcPts val="1200"/>
              </a:spcAft>
            </a:pPr>
            <a:r>
              <a:rPr lang="en-US" sz="96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LAODICEA</a:t>
            </a:r>
          </a:p>
        </p:txBody>
      </p:sp>
      <p:sp>
        <p:nvSpPr>
          <p:cNvPr id="2" name="TextBox 1"/>
          <p:cNvSpPr txBox="1"/>
          <p:nvPr/>
        </p:nvSpPr>
        <p:spPr>
          <a:xfrm>
            <a:off x="136071" y="62258"/>
            <a:ext cx="8871858" cy="923330"/>
          </a:xfrm>
          <a:prstGeom prst="rect">
            <a:avLst/>
          </a:prstGeom>
          <a:noFill/>
        </p:spPr>
        <p:txBody>
          <a:bodyPr wrap="square" rtlCol="0">
            <a:spAutoFit/>
          </a:bodyPr>
          <a:lstStyle/>
          <a:p>
            <a:pPr algn="ctr">
              <a:spcAft>
                <a:spcPts val="1200"/>
              </a:spcAft>
            </a:pPr>
            <a:r>
              <a:rPr lang="en-US" sz="5400" b="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CHURCH OF</a:t>
            </a:r>
          </a:p>
        </p:txBody>
      </p:sp>
      <p:sp>
        <p:nvSpPr>
          <p:cNvPr id="9" name="TextBox 8"/>
          <p:cNvSpPr txBox="1"/>
          <p:nvPr/>
        </p:nvSpPr>
        <p:spPr>
          <a:xfrm>
            <a:off x="156116" y="1856968"/>
            <a:ext cx="8987883" cy="861774"/>
          </a:xfrm>
          <a:prstGeom prst="rect">
            <a:avLst/>
          </a:prstGeom>
          <a:noFill/>
        </p:spPr>
        <p:txBody>
          <a:bodyPr wrap="square" rtlCol="0">
            <a:spAutoFit/>
          </a:bodyPr>
          <a:lstStyle/>
          <a:p>
            <a:pPr>
              <a:spcAft>
                <a:spcPts val="1200"/>
              </a:spcAft>
              <a:buClr>
                <a:srgbClr val="FFFF99"/>
              </a:buClr>
              <a:buFont typeface="Wingdings" pitchFamily="2" charset="2"/>
              <a:buChar char="§"/>
            </a:pPr>
            <a:r>
              <a:rPr lang="en-US" sz="5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 Faith In God Makes</a:t>
            </a:r>
          </a:p>
        </p:txBody>
      </p:sp>
      <p:sp>
        <p:nvSpPr>
          <p:cNvPr id="14" name="TextBox 13"/>
          <p:cNvSpPr txBox="1"/>
          <p:nvPr/>
        </p:nvSpPr>
        <p:spPr>
          <a:xfrm>
            <a:off x="835302" y="2444257"/>
            <a:ext cx="8308698" cy="861774"/>
          </a:xfrm>
          <a:prstGeom prst="rect">
            <a:avLst/>
          </a:prstGeom>
          <a:noFill/>
        </p:spPr>
        <p:txBody>
          <a:bodyPr wrap="square" rtlCol="0">
            <a:spAutoFit/>
          </a:bodyPr>
          <a:lstStyle/>
          <a:p>
            <a:pPr>
              <a:spcAft>
                <a:spcPts val="1200"/>
              </a:spcAft>
              <a:buClr>
                <a:srgbClr val="FFFF99"/>
              </a:buClr>
            </a:pPr>
            <a:r>
              <a:rPr lang="en-US" sz="5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You Rich</a:t>
            </a:r>
          </a:p>
        </p:txBody>
      </p:sp>
      <p:sp>
        <p:nvSpPr>
          <p:cNvPr id="15" name="TextBox 14"/>
          <p:cNvSpPr txBox="1"/>
          <p:nvPr/>
        </p:nvSpPr>
        <p:spPr>
          <a:xfrm>
            <a:off x="156116" y="3302884"/>
            <a:ext cx="8987883" cy="861774"/>
          </a:xfrm>
          <a:prstGeom prst="rect">
            <a:avLst/>
          </a:prstGeom>
          <a:noFill/>
        </p:spPr>
        <p:txBody>
          <a:bodyPr wrap="square" rtlCol="0">
            <a:spAutoFit/>
          </a:bodyPr>
          <a:lstStyle/>
          <a:p>
            <a:pPr>
              <a:spcAft>
                <a:spcPts val="1200"/>
              </a:spcAft>
              <a:buClr>
                <a:srgbClr val="FFFF99"/>
              </a:buClr>
              <a:buFont typeface="Wingdings" pitchFamily="2" charset="2"/>
              <a:buChar char="§"/>
            </a:pPr>
            <a:r>
              <a:rPr lang="en-US" sz="5000" dirty="0" smtClean="0">
                <a:ln w="3175">
                  <a:solidFill>
                    <a:schemeClr val="tx1"/>
                  </a:solidFill>
                </a:ln>
                <a:solidFill>
                  <a:srgbClr val="66FFFF"/>
                </a:solidFill>
                <a:effectLst>
                  <a:outerShdw blurRad="101600" dist="63500" dir="2700000" algn="tl" rotWithShape="0">
                    <a:schemeClr val="tx1">
                      <a:alpha val="70000"/>
                    </a:schemeClr>
                  </a:outerShdw>
                </a:effectLst>
                <a:latin typeface="blzee" pitchFamily="2" charset="0"/>
              </a:rPr>
              <a:t> The Righteousness Of</a:t>
            </a:r>
          </a:p>
        </p:txBody>
      </p:sp>
      <p:sp>
        <p:nvSpPr>
          <p:cNvPr id="16" name="TextBox 15"/>
          <p:cNvSpPr txBox="1"/>
          <p:nvPr/>
        </p:nvSpPr>
        <p:spPr>
          <a:xfrm>
            <a:off x="835303" y="3890173"/>
            <a:ext cx="8308698" cy="861774"/>
          </a:xfrm>
          <a:prstGeom prst="rect">
            <a:avLst/>
          </a:prstGeom>
          <a:noFill/>
        </p:spPr>
        <p:txBody>
          <a:bodyPr wrap="square" rtlCol="0">
            <a:spAutoFit/>
          </a:bodyPr>
          <a:lstStyle/>
          <a:p>
            <a:pPr>
              <a:spcAft>
                <a:spcPts val="1200"/>
              </a:spcAft>
              <a:buClr>
                <a:srgbClr val="FFFF99"/>
              </a:buClr>
            </a:pPr>
            <a:r>
              <a:rPr lang="en-US" sz="5000" dirty="0" smtClean="0">
                <a:ln w="3175">
                  <a:solidFill>
                    <a:schemeClr val="tx1"/>
                  </a:solidFill>
                </a:ln>
                <a:solidFill>
                  <a:srgbClr val="66FFFF"/>
                </a:solidFill>
                <a:effectLst>
                  <a:outerShdw blurRad="101600" dist="63500" dir="2700000" algn="tl" rotWithShape="0">
                    <a:schemeClr val="tx1">
                      <a:alpha val="70000"/>
                    </a:schemeClr>
                  </a:outerShdw>
                </a:effectLst>
                <a:latin typeface="blzee" pitchFamily="2" charset="0"/>
              </a:rPr>
              <a:t>God Clothes You And</a:t>
            </a:r>
          </a:p>
        </p:txBody>
      </p:sp>
      <p:sp>
        <p:nvSpPr>
          <p:cNvPr id="17" name="TextBox 16"/>
          <p:cNvSpPr txBox="1"/>
          <p:nvPr/>
        </p:nvSpPr>
        <p:spPr>
          <a:xfrm>
            <a:off x="835302" y="4488613"/>
            <a:ext cx="8308698" cy="861774"/>
          </a:xfrm>
          <a:prstGeom prst="rect">
            <a:avLst/>
          </a:prstGeom>
          <a:noFill/>
        </p:spPr>
        <p:txBody>
          <a:bodyPr wrap="square" rtlCol="0">
            <a:spAutoFit/>
          </a:bodyPr>
          <a:lstStyle/>
          <a:p>
            <a:pPr>
              <a:spcAft>
                <a:spcPts val="1200"/>
              </a:spcAft>
              <a:buClr>
                <a:srgbClr val="FFFF99"/>
              </a:buClr>
            </a:pPr>
            <a:r>
              <a:rPr lang="en-US" sz="5000" dirty="0" smtClean="0">
                <a:ln w="3175">
                  <a:solidFill>
                    <a:schemeClr val="tx1"/>
                  </a:solidFill>
                </a:ln>
                <a:solidFill>
                  <a:srgbClr val="66FFFF"/>
                </a:solidFill>
                <a:effectLst>
                  <a:outerShdw blurRad="101600" dist="63500" dir="2700000" algn="tl" rotWithShape="0">
                    <a:schemeClr val="tx1">
                      <a:alpha val="70000"/>
                    </a:schemeClr>
                  </a:outerShdw>
                </a:effectLst>
                <a:latin typeface="blzee" pitchFamily="2" charset="0"/>
              </a:rPr>
              <a:t>Makes You Unashamed</a:t>
            </a:r>
          </a:p>
        </p:txBody>
      </p:sp>
      <p:sp>
        <p:nvSpPr>
          <p:cNvPr id="19" name="TextBox 18"/>
          <p:cNvSpPr txBox="1"/>
          <p:nvPr/>
        </p:nvSpPr>
        <p:spPr>
          <a:xfrm>
            <a:off x="156117" y="5306350"/>
            <a:ext cx="8987883" cy="861774"/>
          </a:xfrm>
          <a:prstGeom prst="rect">
            <a:avLst/>
          </a:prstGeom>
          <a:noFill/>
        </p:spPr>
        <p:txBody>
          <a:bodyPr wrap="square" rtlCol="0">
            <a:spAutoFit/>
          </a:bodyPr>
          <a:lstStyle/>
          <a:p>
            <a:pPr>
              <a:spcAft>
                <a:spcPts val="1200"/>
              </a:spcAft>
              <a:buClr>
                <a:srgbClr val="FFFF99"/>
              </a:buClr>
              <a:buFont typeface="Wingdings" pitchFamily="2" charset="2"/>
              <a:buChar char="§"/>
            </a:pPr>
            <a:r>
              <a:rPr lang="en-US" sz="5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 The Forgiveness Of</a:t>
            </a:r>
          </a:p>
        </p:txBody>
      </p:sp>
      <p:sp>
        <p:nvSpPr>
          <p:cNvPr id="20" name="TextBox 19"/>
          <p:cNvSpPr txBox="1"/>
          <p:nvPr/>
        </p:nvSpPr>
        <p:spPr>
          <a:xfrm>
            <a:off x="835302" y="5893639"/>
            <a:ext cx="8308698" cy="861774"/>
          </a:xfrm>
          <a:prstGeom prst="rect">
            <a:avLst/>
          </a:prstGeom>
          <a:noFill/>
        </p:spPr>
        <p:txBody>
          <a:bodyPr wrap="square" rtlCol="0">
            <a:spAutoFit/>
          </a:bodyPr>
          <a:lstStyle/>
          <a:p>
            <a:pPr>
              <a:spcAft>
                <a:spcPts val="1200"/>
              </a:spcAft>
              <a:buClr>
                <a:srgbClr val="FFFF99"/>
              </a:buClr>
            </a:pPr>
            <a:r>
              <a:rPr lang="en-US" sz="5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God Opens Your Eyes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strVal val="#ppt_h"/>
                                          </p:val>
                                        </p:tav>
                                        <p:tav tm="100000">
                                          <p:val>
                                            <p:strVal val="#ppt_h"/>
                                          </p:val>
                                        </p:tav>
                                      </p:tavLst>
                                    </p:anim>
                                  </p:childTnLst>
                                </p:cTn>
                              </p:par>
                              <p:par>
                                <p:cTn id="19" presetID="17" presetClass="entr" presetSubtype="1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strVal val="#ppt_h"/>
                                          </p:val>
                                        </p:tav>
                                        <p:tav tm="100000">
                                          <p:val>
                                            <p:strVal val="#ppt_h"/>
                                          </p:val>
                                        </p:tav>
                                      </p:tavLst>
                                    </p:anim>
                                  </p:childTnLst>
                                </p:cTn>
                              </p:par>
                              <p:par>
                                <p:cTn id="23" presetID="17" presetClass="entr" presetSubtype="1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strVal val="#ppt_h"/>
                                          </p:val>
                                        </p:tav>
                                        <p:tav tm="100000">
                                          <p:val>
                                            <p:strVal val="#ppt_h"/>
                                          </p:val>
                                        </p:tav>
                                      </p:tavLst>
                                    </p:anim>
                                  </p:childTnLst>
                                </p:cTn>
                              </p:par>
                              <p:par>
                                <p:cTn id="33" presetID="17" presetClass="entr" presetSubtype="1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P spid="16" grpId="0"/>
      <p:bldP spid="17" grpId="0"/>
      <p:bldP spid="19" grpId="0"/>
      <p:bldP spid="20"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State Of The Church - 03.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DealOrNoDeal - 01.jpg"/>
          <p:cNvPicPr>
            <a:picLocks noChangeAspect="1"/>
          </p:cNvPicPr>
          <p:nvPr/>
        </p:nvPicPr>
        <p:blipFill>
          <a:blip r:embed="rId4"/>
          <a:stretch>
            <a:fillRect/>
          </a:stretch>
        </p:blipFill>
        <p:spPr>
          <a:xfrm>
            <a:off x="0" y="0"/>
            <a:ext cx="9144000" cy="6858000"/>
          </a:xfrm>
          <a:prstGeom prst="rect">
            <a:avLst/>
          </a:prstGeom>
        </p:spPr>
      </p:pic>
      <p:pic>
        <p:nvPicPr>
          <p:cNvPr id="3" name="Picture 2" descr="DealOrNoDeal - 01.jpg"/>
          <p:cNvPicPr>
            <a:picLocks noChangeAspect="1"/>
          </p:cNvPicPr>
          <p:nvPr/>
        </p:nvPicPr>
        <p:blipFill>
          <a:blip r:embed="rId5"/>
          <a:stretch>
            <a:fillRect/>
          </a:stretch>
        </p:blipFill>
        <p:spPr>
          <a:xfrm>
            <a:off x="0" y="0"/>
            <a:ext cx="9144000" cy="6858000"/>
          </a:xfrm>
          <a:prstGeom prst="rect">
            <a:avLst/>
          </a:prstGeom>
        </p:spPr>
      </p:pic>
      <p:pic>
        <p:nvPicPr>
          <p:cNvPr id="4" name="Picture 3" descr="DealOrNoDeal - 01.jpg"/>
          <p:cNvPicPr>
            <a:picLocks noChangeAspect="1"/>
          </p:cNvPicPr>
          <p:nvPr/>
        </p:nvPicPr>
        <p:blipFill>
          <a:blip r:embed="rId6"/>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DealOrNoDeal - 04.jpg"/>
          <p:cNvPicPr>
            <a:picLocks noChangeAspect="1"/>
          </p:cNvPicPr>
          <p:nvPr/>
        </p:nvPicPr>
        <p:blipFill>
          <a:blip r:embed="rId4"/>
          <a:stretch>
            <a:fillRect/>
          </a:stretch>
        </p:blipFill>
        <p:spPr>
          <a:xfrm>
            <a:off x="0" y="0"/>
            <a:ext cx="9144000" cy="6858000"/>
          </a:xfrm>
          <a:prstGeom prst="rect">
            <a:avLst/>
          </a:prstGeom>
        </p:spPr>
      </p:pic>
      <p:pic>
        <p:nvPicPr>
          <p:cNvPr id="3" name="Picture 2" descr="DealOrNoDeal - 04.jpg"/>
          <p:cNvPicPr>
            <a:picLocks noChangeAspect="1"/>
          </p:cNvPicPr>
          <p:nvPr/>
        </p:nvPicPr>
        <p:blipFill>
          <a:blip r:embed="rId5"/>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7079" y="1896227"/>
            <a:ext cx="3570508" cy="921150"/>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THE LOVE OF BROTHERS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87079" y="1896227"/>
            <a:ext cx="3570508" cy="921150"/>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THE LOVE OF BROTHERS</a:t>
            </a:r>
          </a:p>
        </p:txBody>
      </p:sp>
      <p:sp>
        <p:nvSpPr>
          <p:cNvPr id="5" name="TextBox 4"/>
          <p:cNvSpPr txBox="1"/>
          <p:nvPr/>
        </p:nvSpPr>
        <p:spPr>
          <a:xfrm>
            <a:off x="5530075" y="1950653"/>
            <a:ext cx="3570508" cy="877548"/>
          </a:xfrm>
          <a:prstGeom prst="rect">
            <a:avLst/>
          </a:prstGeom>
          <a:noFill/>
        </p:spPr>
        <p:txBody>
          <a:bodyPr wrap="square" rtlCol="0">
            <a:spAutoFit/>
          </a:bodyPr>
          <a:lstStyle/>
          <a:p>
            <a:pPr algn="ctr">
              <a:lnSpc>
                <a:spcPct val="70000"/>
              </a:lnSpc>
              <a:spcAft>
                <a:spcPts val="1200"/>
              </a:spcAft>
            </a:pPr>
            <a:r>
              <a:rPr lang="en-US" sz="36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THE JUDGMENT OF PEOPLE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87079" y="1896227"/>
            <a:ext cx="3570508" cy="921150"/>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THE LOVE OF BROTHERS</a:t>
            </a:r>
          </a:p>
        </p:txBody>
      </p:sp>
      <p:sp>
        <p:nvSpPr>
          <p:cNvPr id="5" name="TextBox 4"/>
          <p:cNvSpPr txBox="1"/>
          <p:nvPr/>
        </p:nvSpPr>
        <p:spPr>
          <a:xfrm>
            <a:off x="5530075" y="1950653"/>
            <a:ext cx="3570508" cy="877548"/>
          </a:xfrm>
          <a:prstGeom prst="rect">
            <a:avLst/>
          </a:prstGeom>
          <a:noFill/>
        </p:spPr>
        <p:txBody>
          <a:bodyPr wrap="square" rtlCol="0">
            <a:spAutoFit/>
          </a:bodyPr>
          <a:lstStyle/>
          <a:p>
            <a:pPr algn="ctr">
              <a:lnSpc>
                <a:spcPct val="70000"/>
              </a:lnSpc>
              <a:spcAft>
                <a:spcPts val="1200"/>
              </a:spcAft>
            </a:pPr>
            <a:r>
              <a:rPr lang="en-US" sz="36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THE JUDGMENT OF PEOPLE</a:t>
            </a:r>
          </a:p>
        </p:txBody>
      </p:sp>
      <p:sp>
        <p:nvSpPr>
          <p:cNvPr id="6" name="TextBox 5"/>
          <p:cNvSpPr txBox="1"/>
          <p:nvPr/>
        </p:nvSpPr>
        <p:spPr>
          <a:xfrm>
            <a:off x="87075" y="3877475"/>
            <a:ext cx="3570508" cy="511807"/>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HUMBLE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87079" y="1896227"/>
            <a:ext cx="3570508" cy="921150"/>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THE LOVE OF BROTHERS</a:t>
            </a:r>
          </a:p>
        </p:txBody>
      </p:sp>
      <p:sp>
        <p:nvSpPr>
          <p:cNvPr id="5" name="TextBox 4"/>
          <p:cNvSpPr txBox="1"/>
          <p:nvPr/>
        </p:nvSpPr>
        <p:spPr>
          <a:xfrm>
            <a:off x="5530075" y="1950653"/>
            <a:ext cx="3570508" cy="877548"/>
          </a:xfrm>
          <a:prstGeom prst="rect">
            <a:avLst/>
          </a:prstGeom>
          <a:noFill/>
        </p:spPr>
        <p:txBody>
          <a:bodyPr wrap="square" rtlCol="0">
            <a:spAutoFit/>
          </a:bodyPr>
          <a:lstStyle/>
          <a:p>
            <a:pPr algn="ctr">
              <a:lnSpc>
                <a:spcPct val="70000"/>
              </a:lnSpc>
              <a:spcAft>
                <a:spcPts val="1200"/>
              </a:spcAft>
            </a:pPr>
            <a:r>
              <a:rPr lang="en-US" sz="36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THE JUDGMENT OF PEOPLE</a:t>
            </a:r>
          </a:p>
        </p:txBody>
      </p:sp>
      <p:sp>
        <p:nvSpPr>
          <p:cNvPr id="6" name="TextBox 5"/>
          <p:cNvSpPr txBox="1"/>
          <p:nvPr/>
        </p:nvSpPr>
        <p:spPr>
          <a:xfrm>
            <a:off x="87075" y="3877475"/>
            <a:ext cx="3570508" cy="511807"/>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HUMBLE</a:t>
            </a:r>
          </a:p>
        </p:txBody>
      </p:sp>
      <p:sp>
        <p:nvSpPr>
          <p:cNvPr id="7" name="TextBox 6"/>
          <p:cNvSpPr txBox="1"/>
          <p:nvPr/>
        </p:nvSpPr>
        <p:spPr>
          <a:xfrm>
            <a:off x="5540957" y="3877471"/>
            <a:ext cx="3570508" cy="511807"/>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PROUD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87079" y="1896227"/>
            <a:ext cx="3570508" cy="921150"/>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THE LOVE OF BROTHERS</a:t>
            </a:r>
          </a:p>
        </p:txBody>
      </p:sp>
      <p:sp>
        <p:nvSpPr>
          <p:cNvPr id="5" name="TextBox 4"/>
          <p:cNvSpPr txBox="1"/>
          <p:nvPr/>
        </p:nvSpPr>
        <p:spPr>
          <a:xfrm>
            <a:off x="5530075" y="1950653"/>
            <a:ext cx="3570508" cy="877548"/>
          </a:xfrm>
          <a:prstGeom prst="rect">
            <a:avLst/>
          </a:prstGeom>
          <a:noFill/>
        </p:spPr>
        <p:txBody>
          <a:bodyPr wrap="square" rtlCol="0">
            <a:spAutoFit/>
          </a:bodyPr>
          <a:lstStyle/>
          <a:p>
            <a:pPr algn="ctr">
              <a:lnSpc>
                <a:spcPct val="70000"/>
              </a:lnSpc>
              <a:spcAft>
                <a:spcPts val="1200"/>
              </a:spcAft>
            </a:pPr>
            <a:r>
              <a:rPr lang="en-US" sz="36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THE JUDGMENT OF PEOPLE</a:t>
            </a:r>
          </a:p>
        </p:txBody>
      </p:sp>
      <p:sp>
        <p:nvSpPr>
          <p:cNvPr id="6" name="TextBox 5"/>
          <p:cNvSpPr txBox="1"/>
          <p:nvPr/>
        </p:nvSpPr>
        <p:spPr>
          <a:xfrm>
            <a:off x="87075" y="3877475"/>
            <a:ext cx="3570508" cy="511807"/>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HUMBLE</a:t>
            </a:r>
          </a:p>
        </p:txBody>
      </p:sp>
      <p:sp>
        <p:nvSpPr>
          <p:cNvPr id="7" name="TextBox 6"/>
          <p:cNvSpPr txBox="1"/>
          <p:nvPr/>
        </p:nvSpPr>
        <p:spPr>
          <a:xfrm>
            <a:off x="5540957" y="3877471"/>
            <a:ext cx="3570508" cy="511807"/>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PROUD</a:t>
            </a:r>
          </a:p>
        </p:txBody>
      </p:sp>
      <p:sp>
        <p:nvSpPr>
          <p:cNvPr id="8" name="TextBox 7"/>
          <p:cNvSpPr txBox="1"/>
          <p:nvPr/>
        </p:nvSpPr>
        <p:spPr>
          <a:xfrm>
            <a:off x="87075" y="5314427"/>
            <a:ext cx="3570508" cy="921150"/>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BELIEVES THE WORD OF GOD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87079" y="1896227"/>
            <a:ext cx="3570508" cy="921150"/>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THE LOVE OF BROTHERS</a:t>
            </a:r>
          </a:p>
        </p:txBody>
      </p:sp>
      <p:sp>
        <p:nvSpPr>
          <p:cNvPr id="5" name="TextBox 4"/>
          <p:cNvSpPr txBox="1"/>
          <p:nvPr/>
        </p:nvSpPr>
        <p:spPr>
          <a:xfrm>
            <a:off x="5530075" y="1950653"/>
            <a:ext cx="3570508" cy="877548"/>
          </a:xfrm>
          <a:prstGeom prst="rect">
            <a:avLst/>
          </a:prstGeom>
          <a:noFill/>
        </p:spPr>
        <p:txBody>
          <a:bodyPr wrap="square" rtlCol="0">
            <a:spAutoFit/>
          </a:bodyPr>
          <a:lstStyle/>
          <a:p>
            <a:pPr algn="ctr">
              <a:lnSpc>
                <a:spcPct val="70000"/>
              </a:lnSpc>
              <a:spcAft>
                <a:spcPts val="1200"/>
              </a:spcAft>
            </a:pPr>
            <a:r>
              <a:rPr lang="en-US" sz="36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THE JUDGMENT OF PEOPLE</a:t>
            </a:r>
          </a:p>
        </p:txBody>
      </p:sp>
      <p:sp>
        <p:nvSpPr>
          <p:cNvPr id="6" name="TextBox 5"/>
          <p:cNvSpPr txBox="1"/>
          <p:nvPr/>
        </p:nvSpPr>
        <p:spPr>
          <a:xfrm>
            <a:off x="87075" y="3877475"/>
            <a:ext cx="3570508" cy="511807"/>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HUMBLE</a:t>
            </a:r>
          </a:p>
        </p:txBody>
      </p:sp>
      <p:sp>
        <p:nvSpPr>
          <p:cNvPr id="7" name="TextBox 6"/>
          <p:cNvSpPr txBox="1"/>
          <p:nvPr/>
        </p:nvSpPr>
        <p:spPr>
          <a:xfrm>
            <a:off x="5540957" y="3877471"/>
            <a:ext cx="3570508" cy="511807"/>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PROUD</a:t>
            </a:r>
          </a:p>
        </p:txBody>
      </p:sp>
      <p:sp>
        <p:nvSpPr>
          <p:cNvPr id="8" name="TextBox 7"/>
          <p:cNvSpPr txBox="1"/>
          <p:nvPr/>
        </p:nvSpPr>
        <p:spPr>
          <a:xfrm>
            <a:off x="87075" y="5314427"/>
            <a:ext cx="3570508" cy="921150"/>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BELIEVES THE WORD OF GOD</a:t>
            </a:r>
          </a:p>
        </p:txBody>
      </p:sp>
      <p:sp>
        <p:nvSpPr>
          <p:cNvPr id="9" name="TextBox 8"/>
          <p:cNvSpPr txBox="1"/>
          <p:nvPr/>
        </p:nvSpPr>
        <p:spPr>
          <a:xfrm>
            <a:off x="5540957" y="5314423"/>
            <a:ext cx="3570508" cy="921150"/>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DOUBTS THE WORD OF GOD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7079" y="1743823"/>
            <a:ext cx="3570508" cy="1320361"/>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CONFESSES JESUS CHRIST OPENLY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87079" y="1743823"/>
            <a:ext cx="3570508" cy="1320361"/>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CONFESSES JESUS CHRIST OPENLY</a:t>
            </a:r>
          </a:p>
        </p:txBody>
      </p:sp>
      <p:sp>
        <p:nvSpPr>
          <p:cNvPr id="5" name="TextBox 4"/>
          <p:cNvSpPr txBox="1"/>
          <p:nvPr/>
        </p:nvSpPr>
        <p:spPr>
          <a:xfrm>
            <a:off x="5530075" y="1950653"/>
            <a:ext cx="3570508" cy="877548"/>
          </a:xfrm>
          <a:prstGeom prst="rect">
            <a:avLst/>
          </a:prstGeom>
          <a:noFill/>
        </p:spPr>
        <p:txBody>
          <a:bodyPr wrap="square" rtlCol="0">
            <a:spAutoFit/>
          </a:bodyPr>
          <a:lstStyle/>
          <a:p>
            <a:pPr algn="ctr">
              <a:lnSpc>
                <a:spcPct val="70000"/>
              </a:lnSpc>
              <a:spcAft>
                <a:spcPts val="1200"/>
              </a:spcAft>
            </a:pPr>
            <a:r>
              <a:rPr lang="en-US" sz="36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DIMINISHES OR DENIES CHRIST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87079" y="1743823"/>
            <a:ext cx="3570508" cy="1320361"/>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CONFESSES JESUS CHRIST OPENLY</a:t>
            </a:r>
          </a:p>
        </p:txBody>
      </p:sp>
      <p:sp>
        <p:nvSpPr>
          <p:cNvPr id="5" name="TextBox 4"/>
          <p:cNvSpPr txBox="1"/>
          <p:nvPr/>
        </p:nvSpPr>
        <p:spPr>
          <a:xfrm>
            <a:off x="5530075" y="1950653"/>
            <a:ext cx="3570508" cy="877548"/>
          </a:xfrm>
          <a:prstGeom prst="rect">
            <a:avLst/>
          </a:prstGeom>
          <a:noFill/>
        </p:spPr>
        <p:txBody>
          <a:bodyPr wrap="square" rtlCol="0">
            <a:spAutoFit/>
          </a:bodyPr>
          <a:lstStyle/>
          <a:p>
            <a:pPr algn="ctr">
              <a:lnSpc>
                <a:spcPct val="70000"/>
              </a:lnSpc>
              <a:spcAft>
                <a:spcPts val="1200"/>
              </a:spcAft>
            </a:pPr>
            <a:r>
              <a:rPr lang="en-US" sz="36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DIMINISHES OR DENIES CHRIST</a:t>
            </a:r>
          </a:p>
        </p:txBody>
      </p:sp>
      <p:sp>
        <p:nvSpPr>
          <p:cNvPr id="6" name="TextBox 5"/>
          <p:cNvSpPr txBox="1"/>
          <p:nvPr/>
        </p:nvSpPr>
        <p:spPr>
          <a:xfrm>
            <a:off x="87075" y="3801273"/>
            <a:ext cx="3570508" cy="688394"/>
          </a:xfrm>
          <a:prstGeom prst="rect">
            <a:avLst/>
          </a:prstGeom>
          <a:noFill/>
        </p:spPr>
        <p:txBody>
          <a:bodyPr wrap="square" rtlCol="0">
            <a:spAutoFit/>
          </a:bodyPr>
          <a:lstStyle/>
          <a:p>
            <a:pPr algn="ctr">
              <a:lnSpc>
                <a:spcPct val="70000"/>
              </a:lnSpc>
              <a:spcAft>
                <a:spcPts val="1200"/>
              </a:spcAft>
            </a:pPr>
            <a:r>
              <a:rPr lang="en-US" sz="54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FAITH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87079" y="1743823"/>
            <a:ext cx="3570508" cy="1320361"/>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CONFESSES JESUS CHRIST OPENLY</a:t>
            </a:r>
          </a:p>
        </p:txBody>
      </p:sp>
      <p:sp>
        <p:nvSpPr>
          <p:cNvPr id="5" name="TextBox 4"/>
          <p:cNvSpPr txBox="1"/>
          <p:nvPr/>
        </p:nvSpPr>
        <p:spPr>
          <a:xfrm>
            <a:off x="5530075" y="1950653"/>
            <a:ext cx="3570508" cy="877548"/>
          </a:xfrm>
          <a:prstGeom prst="rect">
            <a:avLst/>
          </a:prstGeom>
          <a:noFill/>
        </p:spPr>
        <p:txBody>
          <a:bodyPr wrap="square" rtlCol="0">
            <a:spAutoFit/>
          </a:bodyPr>
          <a:lstStyle/>
          <a:p>
            <a:pPr algn="ctr">
              <a:lnSpc>
                <a:spcPct val="70000"/>
              </a:lnSpc>
              <a:spcAft>
                <a:spcPts val="1200"/>
              </a:spcAft>
            </a:pPr>
            <a:r>
              <a:rPr lang="en-US" sz="36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DIMINISHES OR DENIES CHRIST</a:t>
            </a:r>
          </a:p>
        </p:txBody>
      </p:sp>
      <p:sp>
        <p:nvSpPr>
          <p:cNvPr id="6" name="TextBox 5"/>
          <p:cNvSpPr txBox="1"/>
          <p:nvPr/>
        </p:nvSpPr>
        <p:spPr>
          <a:xfrm>
            <a:off x="87075" y="3801273"/>
            <a:ext cx="3570508" cy="688394"/>
          </a:xfrm>
          <a:prstGeom prst="rect">
            <a:avLst/>
          </a:prstGeom>
          <a:noFill/>
        </p:spPr>
        <p:txBody>
          <a:bodyPr wrap="square" rtlCol="0">
            <a:spAutoFit/>
          </a:bodyPr>
          <a:lstStyle/>
          <a:p>
            <a:pPr algn="ctr">
              <a:lnSpc>
                <a:spcPct val="70000"/>
              </a:lnSpc>
              <a:spcAft>
                <a:spcPts val="1200"/>
              </a:spcAft>
            </a:pPr>
            <a:r>
              <a:rPr lang="en-US" sz="54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FAITH</a:t>
            </a:r>
          </a:p>
        </p:txBody>
      </p:sp>
      <p:sp>
        <p:nvSpPr>
          <p:cNvPr id="7" name="TextBox 6"/>
          <p:cNvSpPr txBox="1"/>
          <p:nvPr/>
        </p:nvSpPr>
        <p:spPr>
          <a:xfrm>
            <a:off x="5540957" y="3801269"/>
            <a:ext cx="3570508" cy="688394"/>
          </a:xfrm>
          <a:prstGeom prst="rect">
            <a:avLst/>
          </a:prstGeom>
          <a:noFill/>
        </p:spPr>
        <p:txBody>
          <a:bodyPr wrap="square" rtlCol="0">
            <a:spAutoFit/>
          </a:bodyPr>
          <a:lstStyle/>
          <a:p>
            <a:pPr algn="ctr">
              <a:lnSpc>
                <a:spcPct val="70000"/>
              </a:lnSpc>
              <a:spcAft>
                <a:spcPts val="1200"/>
              </a:spcAft>
            </a:pPr>
            <a:r>
              <a:rPr lang="en-US" sz="54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MONEY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87079" y="1743823"/>
            <a:ext cx="3570508" cy="1320361"/>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CONFESSES JESUS CHRIST OPENLY</a:t>
            </a:r>
          </a:p>
        </p:txBody>
      </p:sp>
      <p:sp>
        <p:nvSpPr>
          <p:cNvPr id="5" name="TextBox 4"/>
          <p:cNvSpPr txBox="1"/>
          <p:nvPr/>
        </p:nvSpPr>
        <p:spPr>
          <a:xfrm>
            <a:off x="5530075" y="1950653"/>
            <a:ext cx="3570508" cy="877548"/>
          </a:xfrm>
          <a:prstGeom prst="rect">
            <a:avLst/>
          </a:prstGeom>
          <a:noFill/>
        </p:spPr>
        <p:txBody>
          <a:bodyPr wrap="square" rtlCol="0">
            <a:spAutoFit/>
          </a:bodyPr>
          <a:lstStyle/>
          <a:p>
            <a:pPr algn="ctr">
              <a:lnSpc>
                <a:spcPct val="70000"/>
              </a:lnSpc>
              <a:spcAft>
                <a:spcPts val="1200"/>
              </a:spcAft>
            </a:pPr>
            <a:r>
              <a:rPr lang="en-US" sz="36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DIMINISHES OR DENIES CHRIST</a:t>
            </a:r>
          </a:p>
        </p:txBody>
      </p:sp>
      <p:sp>
        <p:nvSpPr>
          <p:cNvPr id="6" name="TextBox 5"/>
          <p:cNvSpPr txBox="1"/>
          <p:nvPr/>
        </p:nvSpPr>
        <p:spPr>
          <a:xfrm>
            <a:off x="87075" y="3801273"/>
            <a:ext cx="3570508" cy="688394"/>
          </a:xfrm>
          <a:prstGeom prst="rect">
            <a:avLst/>
          </a:prstGeom>
          <a:noFill/>
        </p:spPr>
        <p:txBody>
          <a:bodyPr wrap="square" rtlCol="0">
            <a:spAutoFit/>
          </a:bodyPr>
          <a:lstStyle/>
          <a:p>
            <a:pPr algn="ctr">
              <a:lnSpc>
                <a:spcPct val="70000"/>
              </a:lnSpc>
              <a:spcAft>
                <a:spcPts val="1200"/>
              </a:spcAft>
            </a:pPr>
            <a:r>
              <a:rPr lang="en-US" sz="54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FAITH</a:t>
            </a:r>
          </a:p>
        </p:txBody>
      </p:sp>
      <p:sp>
        <p:nvSpPr>
          <p:cNvPr id="7" name="TextBox 6"/>
          <p:cNvSpPr txBox="1"/>
          <p:nvPr/>
        </p:nvSpPr>
        <p:spPr>
          <a:xfrm>
            <a:off x="5540957" y="3801269"/>
            <a:ext cx="3570508" cy="688394"/>
          </a:xfrm>
          <a:prstGeom prst="rect">
            <a:avLst/>
          </a:prstGeom>
          <a:noFill/>
        </p:spPr>
        <p:txBody>
          <a:bodyPr wrap="square" rtlCol="0">
            <a:spAutoFit/>
          </a:bodyPr>
          <a:lstStyle/>
          <a:p>
            <a:pPr algn="ctr">
              <a:lnSpc>
                <a:spcPct val="70000"/>
              </a:lnSpc>
              <a:spcAft>
                <a:spcPts val="1200"/>
              </a:spcAft>
            </a:pPr>
            <a:r>
              <a:rPr lang="en-US" sz="54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MONEY</a:t>
            </a:r>
          </a:p>
        </p:txBody>
      </p:sp>
      <p:sp>
        <p:nvSpPr>
          <p:cNvPr id="8" name="TextBox 7"/>
          <p:cNvSpPr txBox="1"/>
          <p:nvPr/>
        </p:nvSpPr>
        <p:spPr>
          <a:xfrm>
            <a:off x="87075" y="5575691"/>
            <a:ext cx="3570508" cy="467629"/>
          </a:xfrm>
          <a:prstGeom prst="rect">
            <a:avLst/>
          </a:prstGeom>
          <a:noFill/>
        </p:spPr>
        <p:txBody>
          <a:bodyPr wrap="square" rtlCol="0">
            <a:spAutoFit/>
          </a:bodyPr>
          <a:lstStyle/>
          <a:p>
            <a:pPr algn="ctr">
              <a:lnSpc>
                <a:spcPct val="70000"/>
              </a:lnSpc>
              <a:spcAft>
                <a:spcPts val="1200"/>
              </a:spcAft>
            </a:pPr>
            <a:r>
              <a:rPr lang="en-US" sz="34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RIGHTEOUSNESS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87079" y="1743823"/>
            <a:ext cx="3570508" cy="1320361"/>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CONFESSES JESUS CHRIST OPENLY</a:t>
            </a:r>
          </a:p>
        </p:txBody>
      </p:sp>
      <p:sp>
        <p:nvSpPr>
          <p:cNvPr id="5" name="TextBox 4"/>
          <p:cNvSpPr txBox="1"/>
          <p:nvPr/>
        </p:nvSpPr>
        <p:spPr>
          <a:xfrm>
            <a:off x="5530075" y="1950653"/>
            <a:ext cx="3570508" cy="877548"/>
          </a:xfrm>
          <a:prstGeom prst="rect">
            <a:avLst/>
          </a:prstGeom>
          <a:noFill/>
        </p:spPr>
        <p:txBody>
          <a:bodyPr wrap="square" rtlCol="0">
            <a:spAutoFit/>
          </a:bodyPr>
          <a:lstStyle/>
          <a:p>
            <a:pPr algn="ctr">
              <a:lnSpc>
                <a:spcPct val="70000"/>
              </a:lnSpc>
              <a:spcAft>
                <a:spcPts val="1200"/>
              </a:spcAft>
            </a:pPr>
            <a:r>
              <a:rPr lang="en-US" sz="36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DIMINISHES OR DENIES CHRIST</a:t>
            </a:r>
          </a:p>
        </p:txBody>
      </p:sp>
      <p:sp>
        <p:nvSpPr>
          <p:cNvPr id="6" name="TextBox 5"/>
          <p:cNvSpPr txBox="1"/>
          <p:nvPr/>
        </p:nvSpPr>
        <p:spPr>
          <a:xfrm>
            <a:off x="87075" y="3801273"/>
            <a:ext cx="3570508" cy="688394"/>
          </a:xfrm>
          <a:prstGeom prst="rect">
            <a:avLst/>
          </a:prstGeom>
          <a:noFill/>
        </p:spPr>
        <p:txBody>
          <a:bodyPr wrap="square" rtlCol="0">
            <a:spAutoFit/>
          </a:bodyPr>
          <a:lstStyle/>
          <a:p>
            <a:pPr algn="ctr">
              <a:lnSpc>
                <a:spcPct val="70000"/>
              </a:lnSpc>
              <a:spcAft>
                <a:spcPts val="1200"/>
              </a:spcAft>
            </a:pPr>
            <a:r>
              <a:rPr lang="en-US" sz="54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FAITH</a:t>
            </a:r>
          </a:p>
        </p:txBody>
      </p:sp>
      <p:sp>
        <p:nvSpPr>
          <p:cNvPr id="7" name="TextBox 6"/>
          <p:cNvSpPr txBox="1"/>
          <p:nvPr/>
        </p:nvSpPr>
        <p:spPr>
          <a:xfrm>
            <a:off x="5540957" y="3801269"/>
            <a:ext cx="3570508" cy="688394"/>
          </a:xfrm>
          <a:prstGeom prst="rect">
            <a:avLst/>
          </a:prstGeom>
          <a:noFill/>
        </p:spPr>
        <p:txBody>
          <a:bodyPr wrap="square" rtlCol="0">
            <a:spAutoFit/>
          </a:bodyPr>
          <a:lstStyle/>
          <a:p>
            <a:pPr algn="ctr">
              <a:lnSpc>
                <a:spcPct val="70000"/>
              </a:lnSpc>
              <a:spcAft>
                <a:spcPts val="1200"/>
              </a:spcAft>
            </a:pPr>
            <a:r>
              <a:rPr lang="en-US" sz="54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MONEY</a:t>
            </a:r>
          </a:p>
        </p:txBody>
      </p:sp>
      <p:sp>
        <p:nvSpPr>
          <p:cNvPr id="8" name="TextBox 7"/>
          <p:cNvSpPr txBox="1"/>
          <p:nvPr/>
        </p:nvSpPr>
        <p:spPr>
          <a:xfrm>
            <a:off x="87075" y="5575691"/>
            <a:ext cx="3570508" cy="467629"/>
          </a:xfrm>
          <a:prstGeom prst="rect">
            <a:avLst/>
          </a:prstGeom>
          <a:noFill/>
        </p:spPr>
        <p:txBody>
          <a:bodyPr wrap="square" rtlCol="0">
            <a:spAutoFit/>
          </a:bodyPr>
          <a:lstStyle/>
          <a:p>
            <a:pPr algn="ctr">
              <a:lnSpc>
                <a:spcPct val="70000"/>
              </a:lnSpc>
              <a:spcAft>
                <a:spcPts val="1200"/>
              </a:spcAft>
            </a:pPr>
            <a:r>
              <a:rPr lang="en-US" sz="34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RIGHTEOUSNESS</a:t>
            </a:r>
          </a:p>
        </p:txBody>
      </p:sp>
      <p:sp>
        <p:nvSpPr>
          <p:cNvPr id="9" name="TextBox 8"/>
          <p:cNvSpPr txBox="1"/>
          <p:nvPr/>
        </p:nvSpPr>
        <p:spPr>
          <a:xfrm>
            <a:off x="5540957" y="5543029"/>
            <a:ext cx="3570508" cy="511807"/>
          </a:xfrm>
          <a:prstGeom prst="rect">
            <a:avLst/>
          </a:prstGeom>
          <a:noFill/>
        </p:spPr>
        <p:txBody>
          <a:bodyPr wrap="square" rtlCol="0">
            <a:spAutoFit/>
          </a:bodyPr>
          <a:lstStyle/>
          <a:p>
            <a:pPr algn="ctr">
              <a:lnSpc>
                <a:spcPct val="70000"/>
              </a:lnSpc>
              <a:spcAft>
                <a:spcPts val="1200"/>
              </a:spcAft>
            </a:pPr>
            <a:r>
              <a:rPr lang="en-US" sz="38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SINFULNESS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7079" y="1907113"/>
            <a:ext cx="3570508" cy="738664"/>
          </a:xfrm>
          <a:prstGeom prst="rect">
            <a:avLst/>
          </a:prstGeom>
          <a:noFill/>
        </p:spPr>
        <p:txBody>
          <a:bodyPr wrap="square" rtlCol="0">
            <a:spAutoFit/>
          </a:bodyPr>
          <a:lstStyle/>
          <a:p>
            <a:pPr algn="ctr">
              <a:spcAft>
                <a:spcPts val="1200"/>
              </a:spcAft>
            </a:pPr>
            <a:r>
              <a:rPr lang="en-US" sz="42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FORGIVENESS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7079" y="1907113"/>
            <a:ext cx="3570508" cy="738664"/>
          </a:xfrm>
          <a:prstGeom prst="rect">
            <a:avLst/>
          </a:prstGeom>
          <a:noFill/>
        </p:spPr>
        <p:txBody>
          <a:bodyPr wrap="square" rtlCol="0">
            <a:spAutoFit/>
          </a:bodyPr>
          <a:lstStyle/>
          <a:p>
            <a:pPr algn="ctr">
              <a:spcAft>
                <a:spcPts val="1200"/>
              </a:spcAft>
            </a:pPr>
            <a:r>
              <a:rPr lang="en-US" sz="42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FORGIVENESS</a:t>
            </a:r>
          </a:p>
        </p:txBody>
      </p:sp>
      <p:sp>
        <p:nvSpPr>
          <p:cNvPr id="3" name="TextBox 2"/>
          <p:cNvSpPr txBox="1"/>
          <p:nvPr/>
        </p:nvSpPr>
        <p:spPr>
          <a:xfrm>
            <a:off x="5530075" y="1896223"/>
            <a:ext cx="3570508" cy="769441"/>
          </a:xfrm>
          <a:prstGeom prst="rect">
            <a:avLst/>
          </a:prstGeom>
          <a:noFill/>
        </p:spPr>
        <p:txBody>
          <a:bodyPr wrap="square" rtlCol="0">
            <a:spAutoFit/>
          </a:bodyPr>
          <a:lstStyle/>
          <a:p>
            <a:pPr algn="ctr">
              <a:spcAft>
                <a:spcPts val="1200"/>
              </a:spcAft>
            </a:pPr>
            <a:r>
              <a:rPr lang="en-US" sz="44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BLINDNESS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7079" y="1907113"/>
            <a:ext cx="3570508" cy="738664"/>
          </a:xfrm>
          <a:prstGeom prst="rect">
            <a:avLst/>
          </a:prstGeom>
          <a:noFill/>
        </p:spPr>
        <p:txBody>
          <a:bodyPr wrap="square" rtlCol="0">
            <a:spAutoFit/>
          </a:bodyPr>
          <a:lstStyle/>
          <a:p>
            <a:pPr algn="ctr">
              <a:spcAft>
                <a:spcPts val="1200"/>
              </a:spcAft>
            </a:pPr>
            <a:r>
              <a:rPr lang="en-US" sz="42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FORGIVENESS</a:t>
            </a:r>
          </a:p>
        </p:txBody>
      </p:sp>
      <p:sp>
        <p:nvSpPr>
          <p:cNvPr id="3" name="TextBox 2"/>
          <p:cNvSpPr txBox="1"/>
          <p:nvPr/>
        </p:nvSpPr>
        <p:spPr>
          <a:xfrm>
            <a:off x="5530075" y="1896223"/>
            <a:ext cx="3570508" cy="769441"/>
          </a:xfrm>
          <a:prstGeom prst="rect">
            <a:avLst/>
          </a:prstGeom>
          <a:noFill/>
        </p:spPr>
        <p:txBody>
          <a:bodyPr wrap="square" rtlCol="0">
            <a:spAutoFit/>
          </a:bodyPr>
          <a:lstStyle/>
          <a:p>
            <a:pPr algn="ctr">
              <a:spcAft>
                <a:spcPts val="1200"/>
              </a:spcAft>
            </a:pPr>
            <a:r>
              <a:rPr lang="en-US" sz="44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BLINDNESS</a:t>
            </a:r>
          </a:p>
        </p:txBody>
      </p:sp>
      <p:sp>
        <p:nvSpPr>
          <p:cNvPr id="4" name="TextBox 3"/>
          <p:cNvSpPr txBox="1"/>
          <p:nvPr/>
        </p:nvSpPr>
        <p:spPr>
          <a:xfrm>
            <a:off x="87075" y="3637983"/>
            <a:ext cx="3570508" cy="769441"/>
          </a:xfrm>
          <a:prstGeom prst="rect">
            <a:avLst/>
          </a:prstGeom>
          <a:noFill/>
        </p:spPr>
        <p:txBody>
          <a:bodyPr wrap="square" rtlCol="0">
            <a:spAutoFit/>
          </a:bodyPr>
          <a:lstStyle/>
          <a:p>
            <a:pPr algn="ctr">
              <a:spcAft>
                <a:spcPts val="1200"/>
              </a:spcAft>
            </a:pPr>
            <a:r>
              <a:rPr lang="en-US" sz="44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RAPTURED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7079" y="1907113"/>
            <a:ext cx="3570508" cy="738664"/>
          </a:xfrm>
          <a:prstGeom prst="rect">
            <a:avLst/>
          </a:prstGeom>
          <a:noFill/>
        </p:spPr>
        <p:txBody>
          <a:bodyPr wrap="square" rtlCol="0">
            <a:spAutoFit/>
          </a:bodyPr>
          <a:lstStyle/>
          <a:p>
            <a:pPr algn="ctr">
              <a:spcAft>
                <a:spcPts val="1200"/>
              </a:spcAft>
            </a:pPr>
            <a:r>
              <a:rPr lang="en-US" sz="42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FORGIVENESS</a:t>
            </a:r>
          </a:p>
        </p:txBody>
      </p:sp>
      <p:sp>
        <p:nvSpPr>
          <p:cNvPr id="3" name="TextBox 2"/>
          <p:cNvSpPr txBox="1"/>
          <p:nvPr/>
        </p:nvSpPr>
        <p:spPr>
          <a:xfrm>
            <a:off x="5530075" y="1896223"/>
            <a:ext cx="3570508" cy="769441"/>
          </a:xfrm>
          <a:prstGeom prst="rect">
            <a:avLst/>
          </a:prstGeom>
          <a:noFill/>
        </p:spPr>
        <p:txBody>
          <a:bodyPr wrap="square" rtlCol="0">
            <a:spAutoFit/>
          </a:bodyPr>
          <a:lstStyle/>
          <a:p>
            <a:pPr algn="ctr">
              <a:spcAft>
                <a:spcPts val="1200"/>
              </a:spcAft>
            </a:pPr>
            <a:r>
              <a:rPr lang="en-US" sz="44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BLINDNESS</a:t>
            </a:r>
          </a:p>
        </p:txBody>
      </p:sp>
      <p:sp>
        <p:nvSpPr>
          <p:cNvPr id="4" name="TextBox 3"/>
          <p:cNvSpPr txBox="1"/>
          <p:nvPr/>
        </p:nvSpPr>
        <p:spPr>
          <a:xfrm>
            <a:off x="87075" y="3637983"/>
            <a:ext cx="3570508" cy="769441"/>
          </a:xfrm>
          <a:prstGeom prst="rect">
            <a:avLst/>
          </a:prstGeom>
          <a:noFill/>
        </p:spPr>
        <p:txBody>
          <a:bodyPr wrap="square" rtlCol="0">
            <a:spAutoFit/>
          </a:bodyPr>
          <a:lstStyle/>
          <a:p>
            <a:pPr algn="ctr">
              <a:spcAft>
                <a:spcPts val="1200"/>
              </a:spcAft>
            </a:pPr>
            <a:r>
              <a:rPr lang="en-US" sz="44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RAPTURED</a:t>
            </a:r>
          </a:p>
        </p:txBody>
      </p:sp>
      <p:sp>
        <p:nvSpPr>
          <p:cNvPr id="5" name="TextBox 4"/>
          <p:cNvSpPr txBox="1"/>
          <p:nvPr/>
        </p:nvSpPr>
        <p:spPr>
          <a:xfrm>
            <a:off x="5540957" y="3627093"/>
            <a:ext cx="3570508" cy="769441"/>
          </a:xfrm>
          <a:prstGeom prst="rect">
            <a:avLst/>
          </a:prstGeom>
          <a:noFill/>
        </p:spPr>
        <p:txBody>
          <a:bodyPr wrap="square" rtlCol="0">
            <a:spAutoFit/>
          </a:bodyPr>
          <a:lstStyle/>
          <a:p>
            <a:pPr algn="ctr">
              <a:spcAft>
                <a:spcPts val="1200"/>
              </a:spcAft>
            </a:pPr>
            <a:r>
              <a:rPr lang="en-US" sz="44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LEFT BEHIND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7079" y="1907113"/>
            <a:ext cx="3570508" cy="738664"/>
          </a:xfrm>
          <a:prstGeom prst="rect">
            <a:avLst/>
          </a:prstGeom>
          <a:noFill/>
        </p:spPr>
        <p:txBody>
          <a:bodyPr wrap="square" rtlCol="0">
            <a:spAutoFit/>
          </a:bodyPr>
          <a:lstStyle/>
          <a:p>
            <a:pPr algn="ctr">
              <a:spcAft>
                <a:spcPts val="1200"/>
              </a:spcAft>
            </a:pPr>
            <a:r>
              <a:rPr lang="en-US" sz="42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FORGIVENESS</a:t>
            </a:r>
          </a:p>
        </p:txBody>
      </p:sp>
      <p:sp>
        <p:nvSpPr>
          <p:cNvPr id="3" name="TextBox 2"/>
          <p:cNvSpPr txBox="1"/>
          <p:nvPr/>
        </p:nvSpPr>
        <p:spPr>
          <a:xfrm>
            <a:off x="5530075" y="1896223"/>
            <a:ext cx="3570508" cy="769441"/>
          </a:xfrm>
          <a:prstGeom prst="rect">
            <a:avLst/>
          </a:prstGeom>
          <a:noFill/>
        </p:spPr>
        <p:txBody>
          <a:bodyPr wrap="square" rtlCol="0">
            <a:spAutoFit/>
          </a:bodyPr>
          <a:lstStyle/>
          <a:p>
            <a:pPr algn="ctr">
              <a:spcAft>
                <a:spcPts val="1200"/>
              </a:spcAft>
            </a:pPr>
            <a:r>
              <a:rPr lang="en-US" sz="44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BLINDNESS</a:t>
            </a:r>
          </a:p>
        </p:txBody>
      </p:sp>
      <p:sp>
        <p:nvSpPr>
          <p:cNvPr id="4" name="TextBox 3"/>
          <p:cNvSpPr txBox="1"/>
          <p:nvPr/>
        </p:nvSpPr>
        <p:spPr>
          <a:xfrm>
            <a:off x="87075" y="3637983"/>
            <a:ext cx="3570508" cy="769441"/>
          </a:xfrm>
          <a:prstGeom prst="rect">
            <a:avLst/>
          </a:prstGeom>
          <a:noFill/>
        </p:spPr>
        <p:txBody>
          <a:bodyPr wrap="square" rtlCol="0">
            <a:spAutoFit/>
          </a:bodyPr>
          <a:lstStyle/>
          <a:p>
            <a:pPr algn="ctr">
              <a:spcAft>
                <a:spcPts val="1200"/>
              </a:spcAft>
            </a:pPr>
            <a:r>
              <a:rPr lang="en-US" sz="44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RAPTURED</a:t>
            </a:r>
          </a:p>
        </p:txBody>
      </p:sp>
      <p:sp>
        <p:nvSpPr>
          <p:cNvPr id="5" name="TextBox 4"/>
          <p:cNvSpPr txBox="1"/>
          <p:nvPr/>
        </p:nvSpPr>
        <p:spPr>
          <a:xfrm>
            <a:off x="5540957" y="3627093"/>
            <a:ext cx="3570508" cy="769441"/>
          </a:xfrm>
          <a:prstGeom prst="rect">
            <a:avLst/>
          </a:prstGeom>
          <a:noFill/>
        </p:spPr>
        <p:txBody>
          <a:bodyPr wrap="square" rtlCol="0">
            <a:spAutoFit/>
          </a:bodyPr>
          <a:lstStyle/>
          <a:p>
            <a:pPr algn="ctr">
              <a:spcAft>
                <a:spcPts val="1200"/>
              </a:spcAft>
            </a:pPr>
            <a:r>
              <a:rPr lang="en-US" sz="44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LEFT BEHIND</a:t>
            </a:r>
          </a:p>
        </p:txBody>
      </p:sp>
      <p:sp>
        <p:nvSpPr>
          <p:cNvPr id="6" name="TextBox 5"/>
          <p:cNvSpPr txBox="1"/>
          <p:nvPr/>
        </p:nvSpPr>
        <p:spPr>
          <a:xfrm>
            <a:off x="87075" y="5249111"/>
            <a:ext cx="3570508" cy="1107996"/>
          </a:xfrm>
          <a:prstGeom prst="rect">
            <a:avLst/>
          </a:prstGeom>
          <a:noFill/>
        </p:spPr>
        <p:txBody>
          <a:bodyPr wrap="square" rtlCol="0">
            <a:spAutoFit/>
          </a:bodyPr>
          <a:lstStyle/>
          <a:p>
            <a:pPr algn="ctr">
              <a:spcAft>
                <a:spcPts val="1200"/>
              </a:spcAft>
            </a:pPr>
            <a:r>
              <a:rPr lang="en-US" sz="66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HEAVEN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7079" y="1907113"/>
            <a:ext cx="3570508" cy="738664"/>
          </a:xfrm>
          <a:prstGeom prst="rect">
            <a:avLst/>
          </a:prstGeom>
          <a:noFill/>
        </p:spPr>
        <p:txBody>
          <a:bodyPr wrap="square" rtlCol="0">
            <a:spAutoFit/>
          </a:bodyPr>
          <a:lstStyle/>
          <a:p>
            <a:pPr algn="ctr">
              <a:spcAft>
                <a:spcPts val="1200"/>
              </a:spcAft>
            </a:pPr>
            <a:r>
              <a:rPr lang="en-US" sz="42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FORGIVENESS</a:t>
            </a:r>
          </a:p>
        </p:txBody>
      </p:sp>
      <p:sp>
        <p:nvSpPr>
          <p:cNvPr id="3" name="TextBox 2"/>
          <p:cNvSpPr txBox="1"/>
          <p:nvPr/>
        </p:nvSpPr>
        <p:spPr>
          <a:xfrm>
            <a:off x="5530075" y="1896223"/>
            <a:ext cx="3570508" cy="769441"/>
          </a:xfrm>
          <a:prstGeom prst="rect">
            <a:avLst/>
          </a:prstGeom>
          <a:noFill/>
        </p:spPr>
        <p:txBody>
          <a:bodyPr wrap="square" rtlCol="0">
            <a:spAutoFit/>
          </a:bodyPr>
          <a:lstStyle/>
          <a:p>
            <a:pPr algn="ctr">
              <a:spcAft>
                <a:spcPts val="1200"/>
              </a:spcAft>
            </a:pPr>
            <a:r>
              <a:rPr lang="en-US" sz="44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BLINDNESS</a:t>
            </a:r>
          </a:p>
        </p:txBody>
      </p:sp>
      <p:sp>
        <p:nvSpPr>
          <p:cNvPr id="4" name="TextBox 3"/>
          <p:cNvSpPr txBox="1"/>
          <p:nvPr/>
        </p:nvSpPr>
        <p:spPr>
          <a:xfrm>
            <a:off x="87075" y="3637983"/>
            <a:ext cx="3570508" cy="769441"/>
          </a:xfrm>
          <a:prstGeom prst="rect">
            <a:avLst/>
          </a:prstGeom>
          <a:noFill/>
        </p:spPr>
        <p:txBody>
          <a:bodyPr wrap="square" rtlCol="0">
            <a:spAutoFit/>
          </a:bodyPr>
          <a:lstStyle/>
          <a:p>
            <a:pPr algn="ctr">
              <a:spcAft>
                <a:spcPts val="1200"/>
              </a:spcAft>
            </a:pPr>
            <a:r>
              <a:rPr lang="en-US" sz="44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RAPTURED</a:t>
            </a:r>
          </a:p>
        </p:txBody>
      </p:sp>
      <p:sp>
        <p:nvSpPr>
          <p:cNvPr id="5" name="TextBox 4"/>
          <p:cNvSpPr txBox="1"/>
          <p:nvPr/>
        </p:nvSpPr>
        <p:spPr>
          <a:xfrm>
            <a:off x="5540957" y="3627093"/>
            <a:ext cx="3570508" cy="769441"/>
          </a:xfrm>
          <a:prstGeom prst="rect">
            <a:avLst/>
          </a:prstGeom>
          <a:noFill/>
        </p:spPr>
        <p:txBody>
          <a:bodyPr wrap="square" rtlCol="0">
            <a:spAutoFit/>
          </a:bodyPr>
          <a:lstStyle/>
          <a:p>
            <a:pPr algn="ctr">
              <a:spcAft>
                <a:spcPts val="1200"/>
              </a:spcAft>
            </a:pPr>
            <a:r>
              <a:rPr lang="en-US" sz="44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LEFT BEHIND</a:t>
            </a:r>
          </a:p>
        </p:txBody>
      </p:sp>
      <p:sp>
        <p:nvSpPr>
          <p:cNvPr id="6" name="TextBox 5"/>
          <p:cNvSpPr txBox="1"/>
          <p:nvPr/>
        </p:nvSpPr>
        <p:spPr>
          <a:xfrm>
            <a:off x="87075" y="5249111"/>
            <a:ext cx="3570508" cy="1107996"/>
          </a:xfrm>
          <a:prstGeom prst="rect">
            <a:avLst/>
          </a:prstGeom>
          <a:noFill/>
        </p:spPr>
        <p:txBody>
          <a:bodyPr wrap="square" rtlCol="0">
            <a:spAutoFit/>
          </a:bodyPr>
          <a:lstStyle/>
          <a:p>
            <a:pPr algn="ctr">
              <a:spcAft>
                <a:spcPts val="1200"/>
              </a:spcAft>
            </a:pPr>
            <a:r>
              <a:rPr lang="en-US" sz="6600" dirty="0" smtClean="0">
                <a:ln w="12700">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HEAVEN</a:t>
            </a:r>
          </a:p>
        </p:txBody>
      </p:sp>
      <p:sp>
        <p:nvSpPr>
          <p:cNvPr id="7" name="TextBox 6"/>
          <p:cNvSpPr txBox="1"/>
          <p:nvPr/>
        </p:nvSpPr>
        <p:spPr>
          <a:xfrm>
            <a:off x="5540957" y="5249107"/>
            <a:ext cx="3570508" cy="1107996"/>
          </a:xfrm>
          <a:prstGeom prst="rect">
            <a:avLst/>
          </a:prstGeom>
          <a:noFill/>
        </p:spPr>
        <p:txBody>
          <a:bodyPr wrap="square" rtlCol="0">
            <a:spAutoFit/>
          </a:bodyPr>
          <a:lstStyle/>
          <a:p>
            <a:pPr algn="ctr">
              <a:spcAft>
                <a:spcPts val="1200"/>
              </a:spcAft>
            </a:pPr>
            <a:r>
              <a:rPr lang="en-US" sz="6600" dirty="0" smtClean="0">
                <a:ln w="12700">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HELL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759365"/>
            <a:ext cx="8763000" cy="3339271"/>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 Box 5"/>
          <p:cNvSpPr txBox="1">
            <a:spLocks noChangeArrowheads="1"/>
          </p:cNvSpPr>
          <p:nvPr/>
        </p:nvSpPr>
        <p:spPr bwMode="auto">
          <a:xfrm>
            <a:off x="271061" y="1843951"/>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3:20</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Behold, I stand at the door, and knock: if any man hear my voice, and open the door, I will come in to him, and will sup with him, and he with me.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DealOrNoDeal - 12.jpg"/>
          <p:cNvPicPr>
            <a:picLocks noChangeAspect="1"/>
          </p:cNvPicPr>
          <p:nvPr/>
        </p:nvPicPr>
        <p:blipFill>
          <a:blip r:embed="rId4"/>
          <a:stretch>
            <a:fillRect/>
          </a:stretch>
        </p:blipFill>
        <p:spPr>
          <a:xfrm>
            <a:off x="0" y="0"/>
            <a:ext cx="9144000" cy="6858000"/>
          </a:xfrm>
          <a:prstGeom prst="rect">
            <a:avLst/>
          </a:prstGeom>
        </p:spPr>
      </p:pic>
      <p:pic>
        <p:nvPicPr>
          <p:cNvPr id="3" name="Picture 2" descr="DealOrNoDeal - 12.jpg"/>
          <p:cNvPicPr>
            <a:picLocks noChangeAspect="1"/>
          </p:cNvPicPr>
          <p:nvPr/>
        </p:nvPicPr>
        <p:blipFill>
          <a:blip r:embed="rId5"/>
          <a:stretch>
            <a:fillRect/>
          </a:stretch>
        </p:blipFill>
        <p:spPr>
          <a:xfrm>
            <a:off x="0" y="0"/>
            <a:ext cx="9144000" cy="6858000"/>
          </a:xfrm>
          <a:prstGeom prst="rect">
            <a:avLst/>
          </a:prstGeom>
        </p:spPr>
      </p:pic>
      <p:pic>
        <p:nvPicPr>
          <p:cNvPr id="4" name="Picture 3" descr="DealOrNoDeal - 12.jpg"/>
          <p:cNvPicPr>
            <a:picLocks noChangeAspect="1"/>
          </p:cNvPicPr>
          <p:nvPr/>
        </p:nvPicPr>
        <p:blipFill>
          <a:blip r:embed="rId6"/>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State Of The Church - 03.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EndGame-07.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xit" presetSubtype="0" accel="100000" fill="hold" nodeType="withEffect">
                                  <p:stCondLst>
                                    <p:cond delay="0"/>
                                  </p:stCondLst>
                                  <p:childTnLst>
                                    <p:anim calcmode="lin" valueType="num">
                                      <p:cBhvr>
                                        <p:cTn id="6" dur="1000"/>
                                        <p:tgtEl>
                                          <p:spTgt spid="2"/>
                                        </p:tgtEl>
                                        <p:attrNameLst>
                                          <p:attrName>ppt_w</p:attrName>
                                        </p:attrNameLst>
                                      </p:cBhvr>
                                      <p:tavLst>
                                        <p:tav tm="0">
                                          <p:val>
                                            <p:strVal val="ppt_w"/>
                                          </p:val>
                                        </p:tav>
                                        <p:tav tm="100000">
                                          <p:val>
                                            <p:strVal val="ppt_w+.3"/>
                                          </p:val>
                                        </p:tav>
                                      </p:tavLst>
                                    </p:anim>
                                    <p:anim calcmode="lin" valueType="num">
                                      <p:cBhvr>
                                        <p:cTn id="7" dur="1000"/>
                                        <p:tgtEl>
                                          <p:spTgt spid="2"/>
                                        </p:tgtEl>
                                        <p:attrNameLst>
                                          <p:attrName>ppt_h</p:attrName>
                                        </p:attrNameLst>
                                      </p:cBhvr>
                                      <p:tavLst>
                                        <p:tav tm="0">
                                          <p:val>
                                            <p:strVal val="ppt_h"/>
                                          </p:val>
                                        </p:tav>
                                        <p:tav tm="100000">
                                          <p:val>
                                            <p:strVal val="ppt_h"/>
                                          </p:val>
                                        </p:tav>
                                      </p:tavLst>
                                    </p:anim>
                                    <p:animEffect transition="out" filter="fade">
                                      <p:cBhvr>
                                        <p:cTn id="8" dur="1000"/>
                                        <p:tgtEl>
                                          <p:spTgt spid="2"/>
                                        </p:tgtEl>
                                      </p:cBhvr>
                                    </p:animEffect>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64527</TotalTime>
  <Words>1242</Words>
  <Application>Microsoft Office PowerPoint</Application>
  <PresentationFormat>On-screen Show (4:3)</PresentationFormat>
  <Paragraphs>452</Paragraphs>
  <Slides>103</Slides>
  <Notes>103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103</vt:i4>
      </vt:variant>
    </vt:vector>
  </HeadingPairs>
  <TitlesOfParts>
    <vt:vector size="109" baseType="lpstr">
      <vt:lpstr>Arial</vt:lpstr>
      <vt:lpstr>Wingdings</vt:lpstr>
      <vt:lpstr>Eurostile</vt:lpstr>
      <vt:lpstr>blzee</vt:lpstr>
      <vt:lpstr>Tempus Sans ITC</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3744</cp:revision>
  <dcterms:created xsi:type="dcterms:W3CDTF">2005-02-19T02:02:57Z</dcterms:created>
  <dcterms:modified xsi:type="dcterms:W3CDTF">2012-09-04T01:21:38Z</dcterms:modified>
</cp:coreProperties>
</file>